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notesSlides/notesSlide19.xml" ContentType="application/vnd.openxmlformats-officedocument.presentationml.notesSlid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5" r:id="rId3"/>
  </p:sldMasterIdLst>
  <p:notesMasterIdLst>
    <p:notesMasterId r:id="rId35"/>
  </p:notesMasterIdLst>
  <p:handoutMasterIdLst>
    <p:handoutMasterId r:id="rId36"/>
  </p:handoutMasterIdLst>
  <p:sldIdLst>
    <p:sldId id="309" r:id="rId4"/>
    <p:sldId id="311" r:id="rId5"/>
    <p:sldId id="343" r:id="rId6"/>
    <p:sldId id="345" r:id="rId7"/>
    <p:sldId id="344" r:id="rId8"/>
    <p:sldId id="346" r:id="rId9"/>
    <p:sldId id="331" r:id="rId10"/>
    <p:sldId id="314" r:id="rId11"/>
    <p:sldId id="259" r:id="rId12"/>
    <p:sldId id="325" r:id="rId13"/>
    <p:sldId id="260" r:id="rId14"/>
    <p:sldId id="333" r:id="rId15"/>
    <p:sldId id="335" r:id="rId16"/>
    <p:sldId id="334" r:id="rId17"/>
    <p:sldId id="326" r:id="rId18"/>
    <p:sldId id="270" r:id="rId19"/>
    <p:sldId id="336" r:id="rId20"/>
    <p:sldId id="268" r:id="rId21"/>
    <p:sldId id="274" r:id="rId22"/>
    <p:sldId id="276" r:id="rId23"/>
    <p:sldId id="328" r:id="rId24"/>
    <p:sldId id="280" r:id="rId25"/>
    <p:sldId id="287" r:id="rId26"/>
    <p:sldId id="348" r:id="rId27"/>
    <p:sldId id="349" r:id="rId28"/>
    <p:sldId id="350" r:id="rId29"/>
    <p:sldId id="351" r:id="rId30"/>
    <p:sldId id="352" r:id="rId31"/>
    <p:sldId id="361" r:id="rId32"/>
    <p:sldId id="359" r:id="rId33"/>
    <p:sldId id="341" r:id="rId34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CB77"/>
    <a:srgbClr val="F87946"/>
    <a:srgbClr val="55E83C"/>
    <a:srgbClr val="6A25E7"/>
    <a:srgbClr val="C6A446"/>
    <a:srgbClr val="3FCDAB"/>
    <a:srgbClr val="9CFEEE"/>
    <a:srgbClr val="9C8470"/>
    <a:srgbClr val="FFCC66"/>
    <a:srgbClr val="E9E955"/>
  </p:clrMru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64" autoAdjust="0"/>
    <p:restoredTop sz="94645" autoAdjust="0"/>
  </p:normalViewPr>
  <p:slideViewPr>
    <p:cSldViewPr>
      <p:cViewPr>
        <p:scale>
          <a:sx n="100" d="100"/>
          <a:sy n="100" d="100"/>
        </p:scale>
        <p:origin x="-192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Налоговае доходы</c:v>
                </c:pt>
              </c:strCache>
            </c:strRef>
          </c:tx>
          <c:dLbls>
            <c:dLbl>
              <c:idx val="0"/>
              <c:layout>
                <c:manualLayout>
                  <c:x val="-3.0131615847047246E-3"/>
                  <c:y val="3.7458044041221612E-2"/>
                </c:manualLayout>
              </c:layout>
              <c:showVal val="1"/>
            </c:dLbl>
            <c:dLbl>
              <c:idx val="1"/>
              <c:layout>
                <c:manualLayout>
                  <c:x val="-7.9848781994675447E-2"/>
                  <c:y val="-6.4213789784951333E-2"/>
                </c:manualLayout>
              </c:layout>
              <c:showVal val="1"/>
            </c:dLbl>
            <c:dLbl>
              <c:idx val="2"/>
              <c:layout>
                <c:manualLayout>
                  <c:x val="-5.5743489317037605E-2"/>
                  <c:y val="-6.4213789784951333E-2"/>
                </c:manualLayout>
              </c:layout>
              <c:showVal val="1"/>
            </c:dLbl>
            <c:dLbl>
              <c:idx val="3"/>
              <c:layout>
                <c:manualLayout>
                  <c:x val="-4.0677681393513916E-2"/>
                  <c:y val="-7.4916088082443627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5"/>
                <c:pt idx="0">
                  <c:v>85186.8</c:v>
                </c:pt>
                <c:pt idx="1">
                  <c:v>87271.9</c:v>
                </c:pt>
                <c:pt idx="2">
                  <c:v>93078.3</c:v>
                </c:pt>
                <c:pt idx="3">
                  <c:v>94651.5</c:v>
                </c:pt>
                <c:pt idx="4">
                  <c:v>93956.9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-4.5197423770570823E-2"/>
                  <c:y val="-6.956493893369764E-2"/>
                </c:manualLayout>
              </c:layout>
              <c:showVal val="1"/>
            </c:dLbl>
            <c:dLbl>
              <c:idx val="1"/>
              <c:layout>
                <c:manualLayout>
                  <c:x val="-6.3276393278799067E-2"/>
                  <c:y val="-8.2942811805561456E-2"/>
                </c:manualLayout>
              </c:layout>
              <c:showVal val="1"/>
            </c:dLbl>
            <c:dLbl>
              <c:idx val="2"/>
              <c:layout>
                <c:manualLayout>
                  <c:x val="-1.3559227131171222E-2"/>
                  <c:y val="-5.6187066061832332E-2"/>
                </c:manualLayout>
              </c:layout>
              <c:showVal val="1"/>
            </c:dLbl>
            <c:dLbl>
              <c:idx val="3"/>
              <c:layout>
                <c:manualLayout>
                  <c:x val="-1.5065807923523591E-2"/>
                  <c:y val="-7.2240513508070106E-2"/>
                </c:manualLayout>
              </c:layout>
              <c:showVal val="1"/>
            </c:dLbl>
            <c:showVal val="1"/>
          </c:dLbls>
          <c:cat>
            <c:strRef>
              <c:f>Лист1!$A$2:$A$8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5"/>
                <c:pt idx="0">
                  <c:v>24054</c:v>
                </c:pt>
                <c:pt idx="1">
                  <c:v>13031.7</c:v>
                </c:pt>
                <c:pt idx="2">
                  <c:v>8198.4</c:v>
                </c:pt>
                <c:pt idx="3">
                  <c:v>12714.5</c:v>
                </c:pt>
                <c:pt idx="4">
                  <c:v>8745</c:v>
                </c:pt>
              </c:numCache>
            </c:numRef>
          </c:val>
        </c:ser>
        <c:marker val="1"/>
        <c:axId val="96182272"/>
        <c:axId val="96183808"/>
      </c:lineChart>
      <c:catAx>
        <c:axId val="96182272"/>
        <c:scaling>
          <c:orientation val="minMax"/>
        </c:scaling>
        <c:axPos val="b"/>
        <c:tickLblPos val="nextTo"/>
        <c:crossAx val="96183808"/>
        <c:crosses val="autoZero"/>
        <c:auto val="1"/>
        <c:lblAlgn val="ctr"/>
        <c:lblOffset val="100"/>
      </c:catAx>
      <c:valAx>
        <c:axId val="96183808"/>
        <c:scaling>
          <c:orientation val="minMax"/>
        </c:scaling>
        <c:axPos val="l"/>
        <c:majorGridlines/>
        <c:numFmt formatCode="General" sourceLinked="1"/>
        <c:tickLblPos val="nextTo"/>
        <c:crossAx val="961822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46518516809340332"/>
          <c:y val="2.6653034431034051E-2"/>
          <c:w val="0.51895902074344125"/>
          <c:h val="0.8174397821592817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 и ЧС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2231,0</c:v>
                </c:pt>
                <c:pt idx="1">
                  <c:v>2016 год   1452,5</c:v>
                </c:pt>
                <c:pt idx="2">
                  <c:v>2017 год  1765,5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Противодействие злоупотреблению наркотиками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2015 год  2231,0</c:v>
                </c:pt>
                <c:pt idx="1">
                  <c:v>2016 год   1452,5</c:v>
                </c:pt>
                <c:pt idx="2">
                  <c:v>2017 год  1765,5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  <c:pt idx="0">
                  <c:v>5.4</c:v>
                </c:pt>
                <c:pt idx="1">
                  <c:v>5</c:v>
                </c:pt>
                <c:pt idx="2">
                  <c:v>11.1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Безопасность дорожного движения</c:v>
                </c:pt>
              </c:strCache>
            </c:strRef>
          </c:tx>
          <c:spPr>
            <a:solidFill>
              <a:srgbClr val="F87946"/>
            </a:solidFill>
          </c:spPr>
          <c:dLbls>
            <c:dLbl>
              <c:idx val="0"/>
              <c:layout>
                <c:manualLayout>
                  <c:x val="5.9098971652923757E-2"/>
                  <c:y val="-6.9263584479576116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2231,0</c:v>
                </c:pt>
                <c:pt idx="1">
                  <c:v>2016 год   1452,5</c:v>
                </c:pt>
                <c:pt idx="2">
                  <c:v>2017 год  1765,5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3"/>
                <c:pt idx="0">
                  <c:v>906</c:v>
                </c:pt>
                <c:pt idx="1">
                  <c:v>200</c:v>
                </c:pt>
                <c:pt idx="2">
                  <c:v>94.7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ЕДДС</c:v>
                </c:pt>
              </c:strCache>
            </c:strRef>
          </c:tx>
          <c:spPr>
            <a:solidFill>
              <a:srgbClr val="CCFF99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2231,0</c:v>
                </c:pt>
                <c:pt idx="1">
                  <c:v>2016 год   1452,5</c:v>
                </c:pt>
                <c:pt idx="2">
                  <c:v>2017 год  1765,5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3"/>
                <c:pt idx="0">
                  <c:v>1124.2</c:v>
                </c:pt>
                <c:pt idx="1">
                  <c:v>1086.5</c:v>
                </c:pt>
                <c:pt idx="2">
                  <c:v>1192.8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Административные комиссии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2231,0</c:v>
                </c:pt>
                <c:pt idx="1">
                  <c:v>2016 год   1452,5</c:v>
                </c:pt>
                <c:pt idx="2">
                  <c:v>2017 год  1765,5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3"/>
                <c:pt idx="0">
                  <c:v>132</c:v>
                </c:pt>
                <c:pt idx="1">
                  <c:v>132</c:v>
                </c:pt>
                <c:pt idx="2">
                  <c:v>132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Ликвидация болезней животных</c:v>
                </c:pt>
              </c:strCache>
            </c:strRef>
          </c:tx>
          <c:spPr>
            <a:solidFill>
              <a:srgbClr val="E14BCF"/>
            </a:solidFill>
          </c:spPr>
          <c:dLbls>
            <c:dLbl>
              <c:idx val="0"/>
              <c:layout>
                <c:manualLayout>
                  <c:x val="2.4456955628879375E-2"/>
                  <c:y val="-6.0514564709037412E-2"/>
                </c:manualLayout>
              </c:layout>
              <c:showVal val="1"/>
            </c:dLbl>
            <c:dLbl>
              <c:idx val="1"/>
              <c:layout>
                <c:manualLayout>
                  <c:x val="1.4390618149934239E-2"/>
                  <c:y val="-6.756245017762931E-2"/>
                </c:manualLayout>
              </c:layout>
              <c:showVal val="1"/>
            </c:dLbl>
            <c:dLbl>
              <c:idx val="2"/>
              <c:layout>
                <c:manualLayout>
                  <c:x val="7.179445764784613E-2"/>
                  <c:y val="9.356291285339817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2231,0</c:v>
                </c:pt>
                <c:pt idx="1">
                  <c:v>2016 год   1452,5</c:v>
                </c:pt>
                <c:pt idx="2">
                  <c:v>2017 год  1765,5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3"/>
                <c:pt idx="0">
                  <c:v>63.4</c:v>
                </c:pt>
                <c:pt idx="1">
                  <c:v>29.2</c:v>
                </c:pt>
                <c:pt idx="2">
                  <c:v>46.2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профилактика правонарушений и преступлений среди населения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2"/>
              <c:layout>
                <c:manualLayout>
                  <c:x val="7.3259650661067349E-2"/>
                  <c:y val="-2.806997897330184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2231,0</c:v>
                </c:pt>
                <c:pt idx="1">
                  <c:v>2016 год   1452,5</c:v>
                </c:pt>
                <c:pt idx="2">
                  <c:v>2017 год  1765,5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3"/>
                <c:pt idx="2">
                  <c:v>36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Профилактика терроризма и экстримизма</c:v>
                </c:pt>
              </c:strCache>
            </c:strRef>
          </c:tx>
          <c:dLbls>
            <c:dLbl>
              <c:idx val="2"/>
              <c:layout>
                <c:manualLayout>
                  <c:x val="4.3954636701355508E-3"/>
                  <c:y val="-9.590576149211464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2231,0</c:v>
                </c:pt>
                <c:pt idx="1">
                  <c:v>2016 год   1452,5</c:v>
                </c:pt>
                <c:pt idx="2">
                  <c:v>2017 год  1765,5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3"/>
                <c:pt idx="2">
                  <c:v>241</c:v>
                </c:pt>
              </c:numCache>
            </c:numRef>
          </c:val>
        </c:ser>
        <c:gapWidth val="75"/>
        <c:shape val="cylinder"/>
        <c:axId val="122511360"/>
        <c:axId val="122512896"/>
        <c:axId val="0"/>
      </c:bar3DChart>
      <c:catAx>
        <c:axId val="1225113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22512896"/>
        <c:crosses val="autoZero"/>
        <c:auto val="1"/>
        <c:lblAlgn val="ctr"/>
        <c:lblOffset val="100"/>
      </c:catAx>
      <c:valAx>
        <c:axId val="1225128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225113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253149713006394E-3"/>
          <c:y val="0.1792296567538017"/>
          <c:w val="0.38638166547451536"/>
          <c:h val="0.80742631446333291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398329996711622"/>
          <c:y val="3.4998180240208267E-2"/>
          <c:w val="0.58509761457250364"/>
          <c:h val="0.5564612671127405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Обеспечение краткосрочной и долгосрочной сбалансированности бюджета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2015 год - 16235,1</c:v>
                </c:pt>
                <c:pt idx="1">
                  <c:v>2016 год - 21531,6</c:v>
                </c:pt>
                <c:pt idx="2">
                  <c:v>2017 год - 14941,2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534.29999999999995</c:v>
                </c:pt>
                <c:pt idx="1">
                  <c:v>449.6</c:v>
                </c:pt>
                <c:pt idx="2">
                  <c:v>350.5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Эффективная система межбюджетных отношений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2015 год - 16235,1</c:v>
                </c:pt>
                <c:pt idx="1">
                  <c:v>2016 год - 21531,6</c:v>
                </c:pt>
                <c:pt idx="2">
                  <c:v>2017 год - 14941,2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  <c:pt idx="0">
                  <c:v>9819.7000000000007</c:v>
                </c:pt>
                <c:pt idx="1">
                  <c:v>15006.2</c:v>
                </c:pt>
                <c:pt idx="2">
                  <c:v>8291.1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Обеспечивающая подпрограмма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2015 год - 16235,1</c:v>
                </c:pt>
                <c:pt idx="1">
                  <c:v>2016 год - 21531,6</c:v>
                </c:pt>
                <c:pt idx="2">
                  <c:v>2017 год - 14941,2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3"/>
                <c:pt idx="0">
                  <c:v>5881.1</c:v>
                </c:pt>
                <c:pt idx="1">
                  <c:v>6075.8</c:v>
                </c:pt>
                <c:pt idx="2">
                  <c:v>6299.6</c:v>
                </c:pt>
              </c:numCache>
            </c:numRef>
          </c:val>
        </c:ser>
        <c:dLbls>
          <c:showVal val="1"/>
        </c:dLbls>
        <c:gapWidth val="75"/>
        <c:shape val="box"/>
        <c:axId val="122582912"/>
        <c:axId val="122584448"/>
        <c:axId val="0"/>
      </c:bar3DChart>
      <c:catAx>
        <c:axId val="1225829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22584448"/>
        <c:crosses val="autoZero"/>
        <c:auto val="1"/>
        <c:lblAlgn val="ctr"/>
        <c:lblOffset val="100"/>
      </c:catAx>
      <c:valAx>
        <c:axId val="12258444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225829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4168777856916112E-2"/>
          <c:y val="0.70305159718917365"/>
          <c:w val="0.9507240129048764"/>
          <c:h val="0.296948402810829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7096018735363028"/>
          <c:y val="0.32906764168190183"/>
          <c:w val="0.28103044496487184"/>
          <c:h val="0.4387568555758690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FF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FF00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73CB77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00FF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0"/>
            <c:spPr>
              <a:solidFill>
                <a:srgbClr val="00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24040007886822404"/>
                  <c:y val="-0.25329457441371173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-0.11325700021822843"/>
                  <c:y val="-0.24902048357783335"/>
                </c:manualLayout>
              </c:layout>
              <c:dLblPos val="bestFit"/>
              <c:showVal val="1"/>
              <c:showCatName val="1"/>
            </c:dLbl>
            <c:dLbl>
              <c:idx val="2"/>
              <c:layout>
                <c:manualLayout>
                  <c:x val="0.10695872442358278"/>
                  <c:y val="-0.25723024307007175"/>
                </c:manualLayout>
              </c:layout>
              <c:dLblPos val="bestFit"/>
              <c:showVal val="1"/>
              <c:showCatName val="1"/>
            </c:dLbl>
            <c:dLbl>
              <c:idx val="3"/>
              <c:layout>
                <c:manualLayout>
                  <c:x val="6.9393892979978555E-2"/>
                  <c:y val="-0.13809261688513991"/>
                </c:manualLayout>
              </c:layout>
              <c:dLblPos val="bestFit"/>
              <c:showVal val="1"/>
              <c:showCatName val="1"/>
            </c:dLbl>
            <c:dLbl>
              <c:idx val="4"/>
              <c:layout>
                <c:manualLayout>
                  <c:x val="7.0421310808867293E-2"/>
                  <c:y val="-1.0353487732049679E-3"/>
                </c:manualLayout>
              </c:layout>
              <c:dLblPos val="bestFit"/>
              <c:showVal val="1"/>
              <c:showCatName val="1"/>
            </c:dLbl>
            <c:dLbl>
              <c:idx val="5"/>
              <c:layout>
                <c:manualLayout>
                  <c:x val="7.0392992910195545E-2"/>
                  <c:y val="0.10787762403767008"/>
                </c:manualLayout>
              </c:layout>
              <c:dLblPos val="bestFit"/>
              <c:showVal val="1"/>
              <c:showCatName val="1"/>
            </c:dLbl>
            <c:dLbl>
              <c:idx val="6"/>
              <c:layout>
                <c:manualLayout>
                  <c:x val="5.1242081188217735E-2"/>
                  <c:y val="0.31586781799413644"/>
                </c:manualLayout>
              </c:layout>
              <c:dLblPos val="bestFit"/>
              <c:showVal val="1"/>
              <c:showCatName val="1"/>
            </c:dLbl>
            <c:dLbl>
              <c:idx val="7"/>
              <c:layout>
                <c:manualLayout>
                  <c:x val="-1.77478456057459E-3"/>
                  <c:y val="0.15502997255430837"/>
                </c:manualLayout>
              </c:layout>
              <c:dLblPos val="bestFit"/>
              <c:showVal val="1"/>
              <c:showCatName val="1"/>
            </c:dLbl>
            <c:dLbl>
              <c:idx val="8"/>
              <c:layout>
                <c:manualLayout>
                  <c:x val="-0.19541047840863979"/>
                  <c:y val="6.8494847798120954E-3"/>
                </c:manualLayout>
              </c:layout>
              <c:dLblPos val="bestFit"/>
              <c:showVal val="1"/>
              <c:showCatName val="1"/>
            </c:dLbl>
            <c:dLbl>
              <c:idx val="9"/>
              <c:layout>
                <c:manualLayout>
                  <c:x val="-0.19328941791985313"/>
                  <c:y val="-0.1164875864921094"/>
                </c:manualLayout>
              </c:layout>
              <c:dLblPos val="bestFit"/>
              <c:showVal val="1"/>
              <c:showCatName val="1"/>
            </c:dLbl>
            <c:dLbl>
              <c:idx val="10"/>
              <c:layout>
                <c:manualLayout>
                  <c:x val="-0.20443414489203485"/>
                  <c:y val="-0.1950395705392757"/>
                </c:manualLayout>
              </c:layout>
              <c:dLblPos val="bestFit"/>
              <c:showVal val="1"/>
              <c:showCatName val="1"/>
            </c:dLbl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Sheet1!$B$1:$L$1</c:f>
              <c:strCache>
                <c:ptCount val="11"/>
                <c:pt idx="0">
                  <c:v>ЕНВД</c:v>
                </c:pt>
                <c:pt idx="1">
                  <c:v>Единый сельхоз.налог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Платежи за природные ресурсы</c:v>
                </c:pt>
                <c:pt idx="5">
                  <c:v>Доходы от продажи активов</c:v>
                </c:pt>
                <c:pt idx="6">
                  <c:v>Штрафы,возмещение ущерба</c:v>
                </c:pt>
                <c:pt idx="7">
                  <c:v>Налог на доходы физических лиц</c:v>
                </c:pt>
                <c:pt idx="8">
                  <c:v>Налог с патентной системы</c:v>
                </c:pt>
                <c:pt idx="9">
                  <c:v>Прибыль МУП</c:v>
                </c:pt>
                <c:pt idx="10">
                  <c:v>Прочие доходы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6902.1</c:v>
                </c:pt>
                <c:pt idx="1">
                  <c:v>18.8</c:v>
                </c:pt>
                <c:pt idx="2">
                  <c:v>950.1</c:v>
                </c:pt>
                <c:pt idx="3">
                  <c:v>4400.2</c:v>
                </c:pt>
                <c:pt idx="4">
                  <c:v>99.3</c:v>
                </c:pt>
                <c:pt idx="5">
                  <c:v>590.1</c:v>
                </c:pt>
                <c:pt idx="6">
                  <c:v>2797.1</c:v>
                </c:pt>
                <c:pt idx="7">
                  <c:v>85710.9</c:v>
                </c:pt>
                <c:pt idx="8">
                  <c:v>375</c:v>
                </c:pt>
                <c:pt idx="9">
                  <c:v>509.2</c:v>
                </c:pt>
                <c:pt idx="10">
                  <c:v>349.1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0"/>
            <c:spPr>
              <a:solidFill>
                <a:srgbClr val="00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Sheet1!$B$1:$L$1</c:f>
              <c:strCache>
                <c:ptCount val="11"/>
                <c:pt idx="0">
                  <c:v>ЕНВД</c:v>
                </c:pt>
                <c:pt idx="1">
                  <c:v>Единый сельхоз.налог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Платежи за природные ресурсы</c:v>
                </c:pt>
                <c:pt idx="5">
                  <c:v>Доходы от продажи активов</c:v>
                </c:pt>
                <c:pt idx="6">
                  <c:v>Штрафы,возмещение ущерба</c:v>
                </c:pt>
                <c:pt idx="7">
                  <c:v>Налог на доходы физических лиц</c:v>
                </c:pt>
                <c:pt idx="8">
                  <c:v>Налог с патентной системы</c:v>
                </c:pt>
                <c:pt idx="9">
                  <c:v>Прибыль МУП</c:v>
                </c:pt>
                <c:pt idx="10">
                  <c:v>Прочие доходы</c:v>
                </c:pt>
              </c:strCache>
            </c:strRef>
          </c:cat>
          <c:val>
            <c:numRef>
              <c:f>Sheet1!$B$3:$L$3</c:f>
              <c:numCache>
                <c:formatCode>General</c:formatCode>
                <c:ptCount val="11"/>
              </c:numCache>
            </c:numRef>
          </c:val>
        </c:ser>
        <c:dLbls>
          <c:showVal val="1"/>
          <c:showCatName val="1"/>
        </c:dLbls>
        <c:firstSliceAng val="0"/>
      </c:pie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9672131147541116"/>
          <c:y val="0.21023765996343693"/>
          <c:w val="0.29859484777517581"/>
          <c:h val="0.71115173674588794"/>
        </c:manualLayout>
      </c:layout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98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625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06088992974237"/>
          <c:y val="0.21301775147929047"/>
          <c:w val="0.33606557377049306"/>
          <c:h val="0.5660749506903356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explosion val="6"/>
          <c:dPt>
            <c:idx val="1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5027125764561875E-2"/>
                  <c:y val="-0.2202802200939383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1"/>
              <c:layout>
                <c:manualLayout>
                  <c:x val="5.3400392915366433E-2"/>
                  <c:y val="-0.1566134052629589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2"/>
              <c:layout>
                <c:manualLayout>
                  <c:x val="9.2509184302781936E-3"/>
                  <c:y val="0.1197688932840839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3"/>
              <c:layout>
                <c:manualLayout>
                  <c:x val="-2.7612769658346442E-2"/>
                  <c:y val="-0.12627972370495555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Sheet1!$B$1:$E$1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27955</c:v>
                </c:pt>
                <c:pt idx="1">
                  <c:v>51445</c:v>
                </c:pt>
                <c:pt idx="2">
                  <c:v>113952.2</c:v>
                </c:pt>
                <c:pt idx="3">
                  <c:v>18917.900000000001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explosion val="6"/>
          <c:dPt>
            <c:idx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3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Sheet1!$B$1:$E$1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explosion val="6"/>
          <c:dPt>
            <c:idx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3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Sheet1!$B$1:$E$1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</c:ser>
        <c:dLbls>
          <c:showVal val="1"/>
          <c:showCatName val="1"/>
        </c:dLbls>
        <c:firstSliceAng val="0"/>
      </c:pie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7681498829039921"/>
          <c:y val="0.25049309664694275"/>
          <c:w val="0.31850117096018737"/>
          <c:h val="0.62327416173570016"/>
        </c:manualLayout>
      </c:layout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perspective val="0"/>
    </c:view3D>
    <c:plotArea>
      <c:layout>
        <c:manualLayout>
          <c:layoutTarget val="inner"/>
          <c:xMode val="edge"/>
          <c:yMode val="edge"/>
          <c:x val="6.9086651053864787E-2"/>
          <c:y val="0.27777777777777968"/>
          <c:w val="0.50351288056205479"/>
          <c:h val="0.43181818181818477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018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rgbClr val="00FF00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5177818805769486"/>
                  <c:y val="0.10058913380344305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-7.1300690010046214E-2"/>
                  <c:y val="-0.10673023491549712"/>
                </c:manualLayout>
              </c:layout>
              <c:dLblPos val="bestFit"/>
              <c:showVal val="1"/>
              <c:showCatName val="1"/>
            </c:dLbl>
            <c:spPr>
              <a:noFill/>
              <a:ln w="26037">
                <a:noFill/>
              </a:ln>
            </c:spPr>
            <c:txPr>
              <a:bodyPr/>
              <a:lstStyle/>
              <a:p>
                <a:pPr>
                  <a:defRPr sz="123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Не программные расходы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323295.40000000002</c:v>
                </c:pt>
                <c:pt idx="1">
                  <c:v>687.9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3018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chemeClr val="accent1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Не программные расходы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3018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chemeClr val="accent1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Не программные расходы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</c:ser>
      </c:pie3DChart>
      <c:spPr>
        <a:noFill/>
        <a:ln w="325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491803278688958"/>
          <c:y val="0.17929292929293014"/>
          <c:w val="0.29039812646370022"/>
          <c:h val="0.41919191919191917"/>
        </c:manualLayout>
      </c:layout>
      <c:spPr>
        <a:noFill/>
        <a:ln w="3255">
          <a:solidFill>
            <a:schemeClr val="tx1"/>
          </a:solidFill>
          <a:prstDash val="solid"/>
        </a:ln>
      </c:spPr>
      <c:txPr>
        <a:bodyPr/>
        <a:lstStyle/>
        <a:p>
          <a:pPr>
            <a:defRPr sz="1317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563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 области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4"/>
                <c:pt idx="0">
                  <c:v>2014   263089,0</c:v>
                </c:pt>
                <c:pt idx="1">
                  <c:v>2015   170512,6</c:v>
                </c:pt>
                <c:pt idx="2">
                  <c:v>2016   167377,8</c:v>
                </c:pt>
                <c:pt idx="3">
                  <c:v>2017   212270,1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4"/>
                <c:pt idx="0">
                  <c:v>118126.9</c:v>
                </c:pt>
                <c:pt idx="1">
                  <c:v>113962.5</c:v>
                </c:pt>
                <c:pt idx="2">
                  <c:v>114552.7</c:v>
                </c:pt>
                <c:pt idx="3">
                  <c:v>113952.2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4"/>
                <c:pt idx="0">
                  <c:v>2014   263089,0</c:v>
                </c:pt>
                <c:pt idx="1">
                  <c:v>2015   170512,6</c:v>
                </c:pt>
                <c:pt idx="2">
                  <c:v>2016   167377,8</c:v>
                </c:pt>
                <c:pt idx="3">
                  <c:v>2017   212270,1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4"/>
                <c:pt idx="0">
                  <c:v>33080.699999999997</c:v>
                </c:pt>
                <c:pt idx="1">
                  <c:v>9159.9</c:v>
                </c:pt>
                <c:pt idx="2">
                  <c:v>7404.8</c:v>
                </c:pt>
                <c:pt idx="3">
                  <c:v>51445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 области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4"/>
                <c:pt idx="0">
                  <c:v>2014   263089,0</c:v>
                </c:pt>
                <c:pt idx="1">
                  <c:v>2015   170512,6</c:v>
                </c:pt>
                <c:pt idx="2">
                  <c:v>2016   167377,8</c:v>
                </c:pt>
                <c:pt idx="3">
                  <c:v>2017   212270,1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4"/>
                <c:pt idx="0">
                  <c:v>34335.199999999997</c:v>
                </c:pt>
                <c:pt idx="1">
                  <c:v>30587.200000000001</c:v>
                </c:pt>
                <c:pt idx="2">
                  <c:v>25855.200000000001</c:v>
                </c:pt>
                <c:pt idx="3">
                  <c:v>27955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МБТ от поселений</c:v>
                </c:pt>
              </c:strCache>
            </c:strRef>
          </c:tx>
          <c:dLbls>
            <c:dLbl>
              <c:idx val="2"/>
              <c:layout>
                <c:manualLayout>
                  <c:x val="6.5239094861497433E-3"/>
                  <c:y val="2.7164578416437688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4"/>
                <c:pt idx="0">
                  <c:v>2014   263089,0</c:v>
                </c:pt>
                <c:pt idx="1">
                  <c:v>2015   170512,6</c:v>
                </c:pt>
                <c:pt idx="2">
                  <c:v>2016   167377,8</c:v>
                </c:pt>
                <c:pt idx="3">
                  <c:v>2017   212270,1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4"/>
                <c:pt idx="0">
                  <c:v>77546.2</c:v>
                </c:pt>
                <c:pt idx="1">
                  <c:v>16803</c:v>
                </c:pt>
                <c:pt idx="2">
                  <c:v>19565.099999999995</c:v>
                </c:pt>
                <c:pt idx="3">
                  <c:v>18917.900000000001</c:v>
                </c:pt>
              </c:numCache>
            </c:numRef>
          </c:val>
        </c:ser>
        <c:shape val="box"/>
        <c:axId val="135388160"/>
        <c:axId val="135471104"/>
        <c:axId val="0"/>
      </c:bar3DChart>
      <c:catAx>
        <c:axId val="135388160"/>
        <c:scaling>
          <c:orientation val="minMax"/>
        </c:scaling>
        <c:axPos val="b"/>
        <c:numFmt formatCode="General" sourceLinked="1"/>
        <c:tickLblPos val="nextTo"/>
        <c:crossAx val="135471104"/>
        <c:crosses val="autoZero"/>
        <c:auto val="1"/>
        <c:lblAlgn val="ctr"/>
        <c:lblOffset val="100"/>
      </c:catAx>
      <c:valAx>
        <c:axId val="135471104"/>
        <c:scaling>
          <c:orientation val="minMax"/>
        </c:scaling>
        <c:axPos val="l"/>
        <c:majorGridlines/>
        <c:numFmt formatCode="General" sourceLinked="1"/>
        <c:tickLblPos val="nextTo"/>
        <c:crossAx val="1353881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plotArea>
      <c:layout>
        <c:manualLayout>
          <c:layoutTarget val="inner"/>
          <c:xMode val="edge"/>
          <c:yMode val="edge"/>
          <c:x val="9.2315947628246464E-2"/>
          <c:y val="9.7995526171755248E-2"/>
          <c:w val="0.56717254701689723"/>
          <c:h val="0.728820326835730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1.1262913295445025E-2"/>
                  <c:y val="-1.2204340285311541E-2"/>
                </c:manualLayout>
              </c:layout>
              <c:showVal val="1"/>
            </c:dLbl>
            <c:dLbl>
              <c:idx val="1"/>
              <c:layout>
                <c:manualLayout>
                  <c:x val="-1.7755489608704985E-2"/>
                  <c:y val="-1.4426556286106612E-2"/>
                </c:manualLayout>
              </c:layout>
              <c:showVal val="1"/>
            </c:dLbl>
            <c:dLbl>
              <c:idx val="2"/>
              <c:layout>
                <c:manualLayout>
                  <c:x val="-1.481471112479819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- 161 613,9</c:v>
                </c:pt>
                <c:pt idx="1">
                  <c:v>2016 год - 150816,4</c:v>
                </c:pt>
                <c:pt idx="2">
                  <c:v>2017 год - 157 067,5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58101.7</c:v>
                </c:pt>
                <c:pt idx="1">
                  <c:v>53049.599999999999</c:v>
                </c:pt>
                <c:pt idx="2">
                  <c:v>53747.5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spPr>
            <a:solidFill>
              <a:schemeClr val="accent3"/>
            </a:solidFill>
          </c:spPr>
          <c:dLbls>
            <c:dLbl>
              <c:idx val="0"/>
              <c:layout>
                <c:manualLayout>
                  <c:x val="1.153692712561942E-2"/>
                  <c:y val="-2.9875681887854794E-2"/>
                </c:manualLayout>
              </c:layout>
              <c:showVal val="1"/>
            </c:dLbl>
            <c:dLbl>
              <c:idx val="1"/>
              <c:layout>
                <c:manualLayout>
                  <c:x val="-2.0331149621583343E-3"/>
                  <c:y val="-1.8661540055180961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- 161 613,9</c:v>
                </c:pt>
                <c:pt idx="1">
                  <c:v>2016 год - 150816,4</c:v>
                </c:pt>
                <c:pt idx="2">
                  <c:v>2017 год - 157 067,5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  <c:pt idx="0">
                  <c:v>96728.8</c:v>
                </c:pt>
                <c:pt idx="1">
                  <c:v>90525.8</c:v>
                </c:pt>
                <c:pt idx="2">
                  <c:v>93420.3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Дополнительное образование</c:v>
                </c:pt>
              </c:strCache>
            </c:strRef>
          </c:tx>
          <c:spPr>
            <a:solidFill>
              <a:srgbClr val="F87946"/>
            </a:solidFill>
          </c:spPr>
          <c:dLbls>
            <c:dLbl>
              <c:idx val="0"/>
              <c:layout>
                <c:manualLayout>
                  <c:x val="2.1343463912763611E-2"/>
                  <c:y val="-5.8095442512699415E-2"/>
                </c:manualLayout>
              </c:layout>
              <c:showVal val="1"/>
            </c:dLbl>
            <c:dLbl>
              <c:idx val="1"/>
              <c:layout>
                <c:manualLayout>
                  <c:x val="1.6775268997825679E-2"/>
                  <c:y val="-3.4708739223127283E-2"/>
                </c:manualLayout>
              </c:layout>
              <c:showVal val="1"/>
            </c:dLbl>
            <c:dLbl>
              <c:idx val="2"/>
              <c:layout>
                <c:manualLayout>
                  <c:x val="1.0370297787358736E-2"/>
                  <c:y val="-1.77777280063608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- 161 613,9</c:v>
                </c:pt>
                <c:pt idx="1">
                  <c:v>2016 год - 150816,4</c:v>
                </c:pt>
                <c:pt idx="2">
                  <c:v>2017 год - 157 067,5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3"/>
                <c:pt idx="0">
                  <c:v>5658.3</c:v>
                </c:pt>
                <c:pt idx="1">
                  <c:v>6098.1</c:v>
                </c:pt>
                <c:pt idx="2">
                  <c:v>8870.2000000000007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Летний отдых и занятость детей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4676596022658339E-2"/>
                  <c:y val="-1.4637404339725383E-2"/>
                </c:manualLayout>
              </c:layout>
              <c:showVal val="1"/>
            </c:dLbl>
            <c:dLbl>
              <c:idx val="1"/>
              <c:layout>
                <c:manualLayout>
                  <c:x val="1.63434260011012E-2"/>
                  <c:y val="-6.9123166059377721E-3"/>
                </c:manualLayout>
              </c:layout>
              <c:showVal val="1"/>
            </c:dLbl>
            <c:dLbl>
              <c:idx val="2"/>
              <c:layout>
                <c:manualLayout>
                  <c:x val="1.7777653349757845E-2"/>
                  <c:y val="-4.4444320015902044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- 161 613,9</c:v>
                </c:pt>
                <c:pt idx="1">
                  <c:v>2016 год - 150816,4</c:v>
                </c:pt>
                <c:pt idx="2">
                  <c:v>2017 год - 157 067,5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3"/>
                <c:pt idx="0">
                  <c:v>1125.0999999999999</c:v>
                </c:pt>
                <c:pt idx="1">
                  <c:v>1142.9000000000001</c:v>
                </c:pt>
                <c:pt idx="2">
                  <c:v>1029.5</c:v>
                </c:pt>
              </c:numCache>
            </c:numRef>
          </c:val>
        </c:ser>
        <c:axId val="136335744"/>
        <c:axId val="136337280"/>
      </c:barChart>
      <c:catAx>
        <c:axId val="136335744"/>
        <c:scaling>
          <c:orientation val="minMax"/>
        </c:scaling>
        <c:axPos val="b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sz="1100" b="1"/>
            </a:pPr>
            <a:endParaRPr lang="ru-RU"/>
          </a:p>
        </c:txPr>
        <c:crossAx val="136337280"/>
        <c:crossesAt val="0"/>
        <c:auto val="1"/>
        <c:lblAlgn val="ctr"/>
        <c:lblOffset val="100"/>
      </c:catAx>
      <c:valAx>
        <c:axId val="136337280"/>
        <c:scaling>
          <c:orientation val="minMax"/>
          <c:max val="100000"/>
          <c:min val="0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36335744"/>
        <c:crosses val="autoZero"/>
        <c:crossBetween val="between"/>
        <c:majorUnit val="20000"/>
        <c:minorUnit val="4.0000000000000022E-2"/>
      </c:valAx>
    </c:plotArea>
    <c:legend>
      <c:legendPos val="r"/>
      <c:layout>
        <c:manualLayout>
          <c:xMode val="edge"/>
          <c:yMode val="edge"/>
          <c:x val="0.69938594772156737"/>
          <c:y val="0.41423716049088927"/>
          <c:w val="0.30061405227843258"/>
          <c:h val="0.33632364283844673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Предпрофессиональное образование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1.2903135495791983E-2"/>
                  <c:y val="0.1026597085978441"/>
                </c:manualLayout>
              </c:layout>
              <c:showVal val="1"/>
            </c:dLbl>
            <c:dLbl>
              <c:idx val="1"/>
              <c:layout>
                <c:manualLayout>
                  <c:x val="1.1469453774037335E-2"/>
                  <c:y val="0.10015581326618971"/>
                </c:manualLayout>
              </c:layout>
              <c:showVal val="1"/>
            </c:dLbl>
            <c:dLbl>
              <c:idx val="2"/>
              <c:layout>
                <c:manualLayout>
                  <c:x val="1.0035772052282595E-2"/>
                  <c:y val="0.1026597085978441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 19285,8</c:v>
                </c:pt>
                <c:pt idx="1">
                  <c:v>2016 год 19620,7</c:v>
                </c:pt>
                <c:pt idx="2">
                  <c:v>2017 год 25415,6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3366.7</c:v>
                </c:pt>
                <c:pt idx="1">
                  <c:v>3091</c:v>
                </c:pt>
                <c:pt idx="2">
                  <c:v>3511.9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Библиотечное обслуживание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 19285,8</c:v>
                </c:pt>
                <c:pt idx="1">
                  <c:v>2016 год 19620,7</c:v>
                </c:pt>
                <c:pt idx="2">
                  <c:v>2017 год 25415,6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  <c:pt idx="0">
                  <c:v>5403.6</c:v>
                </c:pt>
                <c:pt idx="1">
                  <c:v>6203.3</c:v>
                </c:pt>
                <c:pt idx="2">
                  <c:v>7956.5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Культурно-досуговая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 19285,8</c:v>
                </c:pt>
                <c:pt idx="1">
                  <c:v>2016 год 19620,7</c:v>
                </c:pt>
                <c:pt idx="2">
                  <c:v>2017 год 25415,6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3"/>
                <c:pt idx="0">
                  <c:v>10515.5</c:v>
                </c:pt>
                <c:pt idx="1">
                  <c:v>10326.4</c:v>
                </c:pt>
                <c:pt idx="2">
                  <c:v>13947.3</c:v>
                </c:pt>
              </c:numCache>
            </c:numRef>
          </c:val>
        </c:ser>
        <c:shape val="cylinder"/>
        <c:axId val="136474624"/>
        <c:axId val="136476160"/>
        <c:axId val="96455744"/>
      </c:bar3DChart>
      <c:catAx>
        <c:axId val="1364746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6476160"/>
        <c:crosses val="autoZero"/>
        <c:auto val="1"/>
        <c:lblAlgn val="ctr"/>
        <c:lblOffset val="100"/>
      </c:catAx>
      <c:valAx>
        <c:axId val="136476160"/>
        <c:scaling>
          <c:orientation val="minMax"/>
        </c:scaling>
        <c:axPos val="l"/>
        <c:majorGridlines/>
        <c:numFmt formatCode="General" sourceLinked="1"/>
        <c:tickLblPos val="nextTo"/>
        <c:crossAx val="136474624"/>
        <c:crosses val="autoZero"/>
        <c:crossBetween val="between"/>
      </c:valAx>
      <c:serAx>
        <c:axId val="96455744"/>
        <c:scaling>
          <c:orientation val="minMax"/>
        </c:scaling>
        <c:delete val="1"/>
        <c:axPos val="b"/>
        <c:tickLblPos val="nextTo"/>
        <c:crossAx val="136476160"/>
        <c:crosses val="autoZero"/>
      </c:serAx>
    </c:plotArea>
    <c:legend>
      <c:legendPos val="r"/>
      <c:layout>
        <c:manualLayout>
          <c:xMode val="edge"/>
          <c:yMode val="edge"/>
          <c:x val="0.66868213718370084"/>
          <c:y val="0.60449849440971082"/>
          <c:w val="0.31348873239055236"/>
          <c:h val="0.3719065309673704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51311129410256651"/>
          <c:y val="2.5701528450876091E-2"/>
          <c:w val="0.47581871259109498"/>
          <c:h val="0.8721335099556318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Доступная среда</c:v>
                </c:pt>
              </c:strCache>
            </c:strRef>
          </c:tx>
          <c:spPr>
            <a:solidFill>
              <a:srgbClr val="E14BCF"/>
            </a:solidFill>
          </c:spPr>
          <c:dLbls>
            <c:dLbl>
              <c:idx val="0"/>
              <c:layout>
                <c:manualLayout>
                  <c:x val="6.3594857511328831E-2"/>
                  <c:y val="2.222206668719735E-3"/>
                </c:manualLayout>
              </c:layout>
              <c:showVal val="1"/>
            </c:dLbl>
            <c:dLbl>
              <c:idx val="1"/>
              <c:layout>
                <c:manualLayout>
                  <c:x val="2.3125402731392367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-11010,5</c:v>
                </c:pt>
                <c:pt idx="1">
                  <c:v>2016 год - 15235,3</c:v>
                </c:pt>
                <c:pt idx="2">
                  <c:v>2017 год - 14128,7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971.3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кадрового потенциала</c:v>
                </c:pt>
              </c:strCache>
            </c:strRef>
          </c:tx>
          <c:spPr>
            <a:solidFill>
              <a:srgbClr val="9CFEEE"/>
            </a:solidFill>
          </c:spPr>
          <c:dLbls>
            <c:dLbl>
              <c:idx val="2"/>
              <c:layout>
                <c:manualLayout>
                  <c:x val="1.4453376707120189E-2"/>
                  <c:y val="-1.333324001231837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-11010,5</c:v>
                </c:pt>
                <c:pt idx="1">
                  <c:v>2016 год - 15235,3</c:v>
                </c:pt>
                <c:pt idx="2">
                  <c:v>2017 год - 14128,7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  <c:pt idx="0">
                  <c:v>495.2</c:v>
                </c:pt>
                <c:pt idx="1">
                  <c:v>577.1</c:v>
                </c:pt>
                <c:pt idx="2">
                  <c:v>760.6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Социальная поддержка старшего поколения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0234727389968291E-2"/>
                  <c:y val="-4.4444133374394578E-3"/>
                </c:manualLayout>
              </c:layout>
              <c:showVal val="1"/>
            </c:dLbl>
            <c:dLbl>
              <c:idx val="1"/>
              <c:layout>
                <c:manualLayout>
                  <c:x val="3.0352091084952501E-2"/>
                  <c:y val="2.222206668719735E-3"/>
                </c:manualLayout>
              </c:layout>
              <c:showVal val="1"/>
            </c:dLbl>
            <c:dLbl>
              <c:idx val="2"/>
              <c:layout>
                <c:manualLayout>
                  <c:x val="4.6250805462784421E-2"/>
                  <c:y val="-1.111103334359864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-11010,5</c:v>
                </c:pt>
                <c:pt idx="1">
                  <c:v>2016 год - 15235,3</c:v>
                </c:pt>
                <c:pt idx="2">
                  <c:v>2017 год - 14128,7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3"/>
                <c:pt idx="0">
                  <c:v>665.6</c:v>
                </c:pt>
                <c:pt idx="1">
                  <c:v>601</c:v>
                </c:pt>
                <c:pt idx="2">
                  <c:v>875.5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Приобретение жилых помещений</c:v>
                </c:pt>
              </c:strCache>
            </c:strRef>
          </c:tx>
          <c:spPr>
            <a:solidFill>
              <a:srgbClr val="F87946"/>
            </a:solidFill>
          </c:spPr>
          <c:dLbls>
            <c:dLbl>
              <c:idx val="0"/>
              <c:layout>
                <c:manualLayout>
                  <c:x val="1.445337670712018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023472738996829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-11010,5</c:v>
                </c:pt>
                <c:pt idx="1">
                  <c:v>2016 год - 15235,3</c:v>
                </c:pt>
                <c:pt idx="2">
                  <c:v>2017 год - 14128,7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3"/>
                <c:pt idx="0">
                  <c:v>8387.1</c:v>
                </c:pt>
                <c:pt idx="1">
                  <c:v>13548.1</c:v>
                </c:pt>
                <c:pt idx="2">
                  <c:v>11929.4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Несовершеннолетние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2.0234727389968291E-2"/>
                  <c:y val="6.6666200061591798E-3"/>
                </c:manualLayout>
              </c:layout>
              <c:showVal val="1"/>
            </c:dLbl>
            <c:dLbl>
              <c:idx val="1"/>
              <c:layout>
                <c:manualLayout>
                  <c:x val="5.7813506828482087E-3"/>
                  <c:y val="2.222206668719735E-3"/>
                </c:manualLayout>
              </c:layout>
              <c:showVal val="1"/>
            </c:dLbl>
            <c:dLbl>
              <c:idx val="2"/>
              <c:layout>
                <c:manualLayout>
                  <c:x val="1.4453376707120189E-2"/>
                  <c:y val="1.999986001847759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-11010,5</c:v>
                </c:pt>
                <c:pt idx="1">
                  <c:v>2016 год - 15235,3</c:v>
                </c:pt>
                <c:pt idx="2">
                  <c:v>2017 год - 14128,7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3"/>
                <c:pt idx="0">
                  <c:v>339.1</c:v>
                </c:pt>
                <c:pt idx="1">
                  <c:v>329.1</c:v>
                </c:pt>
                <c:pt idx="2">
                  <c:v>411.3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Патриотическое воспитание граждан</c:v>
                </c:pt>
              </c:strCache>
            </c:strRef>
          </c:tx>
          <c:spPr>
            <a:solidFill>
              <a:srgbClr val="6A25E7"/>
            </a:solidFill>
          </c:spPr>
          <c:dLbls>
            <c:dLbl>
              <c:idx val="0"/>
              <c:layout>
                <c:manualLayout>
                  <c:x val="6.9376208194176919E-2"/>
                  <c:y val="2.2222066687197324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9258844499192775E-2"/>
                  <c:y val="-1.333324001231837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6.504019518204085E-2"/>
                  <c:y val="-8.8888266748789347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4.7696143133496523E-2"/>
                  <c:y val="-1.999986001847757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Лист1!$A$2:$A$5</c:f>
              <c:strCache>
                <c:ptCount val="3"/>
                <c:pt idx="0">
                  <c:v>2015 год  -11010,5</c:v>
                </c:pt>
                <c:pt idx="1">
                  <c:v>2016 год - 15235,3</c:v>
                </c:pt>
                <c:pt idx="2">
                  <c:v>2017 год - 14128,7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3"/>
                <c:pt idx="0">
                  <c:v>68.2</c:v>
                </c:pt>
                <c:pt idx="1">
                  <c:v>56.3</c:v>
                </c:pt>
                <c:pt idx="2">
                  <c:v>62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Молодежная политика</c:v>
                </c:pt>
              </c:strCache>
            </c:strRef>
          </c:tx>
          <c:spPr>
            <a:solidFill>
              <a:srgbClr val="55E83C"/>
            </a:solidFill>
          </c:spPr>
          <c:dLbls>
            <c:dLbl>
              <c:idx val="0"/>
              <c:layout>
                <c:manualLayout>
                  <c:x val="2.8906753414240402E-3"/>
                  <c:y val="-5.7777373386712953E-2"/>
                </c:manualLayout>
              </c:layout>
              <c:showVal val="1"/>
            </c:dLbl>
            <c:dLbl>
              <c:idx val="1"/>
              <c:layout>
                <c:manualLayout>
                  <c:x val="1.0117363694984133E-2"/>
                  <c:y val="-5.9999580055432822E-2"/>
                </c:manualLayout>
              </c:layout>
              <c:showVal val="1"/>
            </c:dLbl>
            <c:dLbl>
              <c:idx val="2"/>
              <c:layout>
                <c:manualLayout>
                  <c:x val="1.4453376707120189E-2"/>
                  <c:y val="-6.6666200061591879E-2"/>
                </c:manualLayout>
              </c:layout>
              <c:showVal val="1"/>
            </c:dLbl>
            <c:dLbl>
              <c:idx val="3"/>
              <c:layout>
                <c:manualLayout>
                  <c:x val="4.3360130121361676E-3"/>
                  <c:y val="-5.111075338055375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 -11010,5</c:v>
                </c:pt>
                <c:pt idx="1">
                  <c:v>2016 год - 15235,3</c:v>
                </c:pt>
                <c:pt idx="2">
                  <c:v>2017 год - 14128,7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3"/>
                <c:pt idx="0">
                  <c:v>83.9</c:v>
                </c:pt>
                <c:pt idx="1">
                  <c:v>83</c:v>
                </c:pt>
                <c:pt idx="2">
                  <c:v>50</c:v>
                </c:pt>
              </c:numCache>
            </c:numRef>
          </c:val>
        </c:ser>
        <c:shape val="cylinder"/>
        <c:axId val="122120064"/>
        <c:axId val="122121600"/>
        <c:axId val="0"/>
      </c:bar3DChart>
      <c:catAx>
        <c:axId val="12212006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2121600"/>
        <c:crosses val="autoZero"/>
        <c:auto val="1"/>
        <c:lblAlgn val="ctr"/>
        <c:lblOffset val="100"/>
      </c:catAx>
      <c:valAx>
        <c:axId val="122121600"/>
        <c:scaling>
          <c:orientation val="minMax"/>
        </c:scaling>
        <c:axPos val="l"/>
        <c:majorGridlines/>
        <c:numFmt formatCode="General" sourceLinked="1"/>
        <c:tickLblPos val="nextTo"/>
        <c:crossAx val="122120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881639623569721E-2"/>
          <c:y val="0.29058672150013048"/>
          <c:w val="0.35251118753151028"/>
          <c:h val="0.65274304844392306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sideWall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sideWall>
    <c:backWall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8697248414822238"/>
          <c:y val="3.6828967844537208E-2"/>
          <c:w val="0.59685750513190206"/>
          <c:h val="0.85764152302627916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Обеспечивающая подпрограмма</c:v>
                </c:pt>
              </c:strCache>
            </c:strRef>
          </c:tx>
          <c:dLbls>
            <c:dLbl>
              <c:idx val="0"/>
              <c:layout>
                <c:manualLayout>
                  <c:x val="7.8852494696506653E-2"/>
                  <c:y val="-2.1680065060680292E-3"/>
                </c:manualLayout>
              </c:layout>
              <c:showVal val="1"/>
            </c:dLbl>
            <c:dLbl>
              <c:idx val="1"/>
              <c:layout>
                <c:manualLayout>
                  <c:x val="9.1755630192298834E-2"/>
                  <c:y val="-2.1680065060680292E-3"/>
                </c:manualLayout>
              </c:layout>
              <c:showVal val="1"/>
            </c:dLbl>
            <c:dLbl>
              <c:idx val="2"/>
              <c:layout>
                <c:manualLayout>
                  <c:x val="5.8780950591941321E-2"/>
                  <c:y val="1.084003253034013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- 35913,0</c:v>
                </c:pt>
                <c:pt idx="1">
                  <c:v>2016 год - 31090,5</c:v>
                </c:pt>
                <c:pt idx="2">
                  <c:v>2017 год - 69084,7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1758.5</c:v>
                </c:pt>
                <c:pt idx="1">
                  <c:v>1720</c:v>
                </c:pt>
                <c:pt idx="2">
                  <c:v>1935.4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Переселение граждан из аварийного фонда</c:v>
                </c:pt>
              </c:strCache>
            </c:strRef>
          </c:tx>
          <c:dLbls>
            <c:dLbl>
              <c:idx val="0"/>
              <c:layout>
                <c:manualLayout>
                  <c:x val="6.881672264422399E-2"/>
                  <c:y val="1.5176045542476198E-2"/>
                </c:manualLayout>
              </c:layout>
              <c:showVal val="1"/>
            </c:dLbl>
            <c:dLbl>
              <c:idx val="1"/>
              <c:layout>
                <c:manualLayout>
                  <c:x val="9.1755630192298834E-2"/>
                  <c:y val="-2.1680065060680292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- 35913,0</c:v>
                </c:pt>
                <c:pt idx="1">
                  <c:v>2016 год - 31090,5</c:v>
                </c:pt>
                <c:pt idx="2">
                  <c:v>2017 год - 69084,7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  <c:pt idx="0">
                  <c:v>8904.9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Строительство инфрастрктуры д. Ануфриево</c:v>
                </c:pt>
              </c:strCache>
            </c:strRef>
          </c:tx>
          <c:dLbls>
            <c:dLbl>
              <c:idx val="0"/>
              <c:layout>
                <c:manualLayout>
                  <c:x val="6.881672264422399E-2"/>
                  <c:y val="1.517604554247619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- 35913,0</c:v>
                </c:pt>
                <c:pt idx="1">
                  <c:v>2016 год - 31090,5</c:v>
                </c:pt>
                <c:pt idx="2">
                  <c:v>2017 год - 69084,7</c:v>
                </c:pt>
              </c:strCache>
            </c:strRef>
          </c:cat>
          <c:val>
            <c:numRef>
              <c:f>Лист1!$D$2:$D$5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Управление муниципальной недвижемостью 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7.8852494696506653E-2"/>
                  <c:y val="-4.3360130121360583E-3"/>
                </c:manualLayout>
              </c:layout>
              <c:showVal val="1"/>
            </c:dLbl>
            <c:dLbl>
              <c:idx val="1"/>
              <c:layout>
                <c:manualLayout>
                  <c:x val="8.4587221583525232E-2"/>
                  <c:y val="-4.3360130121360583E-3"/>
                </c:manualLayout>
              </c:layout>
              <c:showVal val="1"/>
            </c:dLbl>
            <c:dLbl>
              <c:idx val="2"/>
              <c:layout>
                <c:manualLayout>
                  <c:x val="7.0250404365978528E-2"/>
                  <c:y val="-6.5040195182040853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- 35913,0</c:v>
                </c:pt>
                <c:pt idx="1">
                  <c:v>2016 год - 31090,5</c:v>
                </c:pt>
                <c:pt idx="2">
                  <c:v>2017 год - 69084,7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3"/>
                <c:pt idx="0">
                  <c:v>470.6</c:v>
                </c:pt>
                <c:pt idx="1">
                  <c:v>609.9</c:v>
                </c:pt>
                <c:pt idx="2">
                  <c:v>1108.5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Развитие предпринимательства, туризма, сельского хозяйства</c:v>
                </c:pt>
              </c:strCache>
            </c:strRef>
          </c:tx>
          <c:dLbls>
            <c:dLbl>
              <c:idx val="0"/>
              <c:layout>
                <c:manualLayout>
                  <c:x val="7.598513125299719E-2"/>
                  <c:y val="-3.2520097591020432E-2"/>
                </c:manualLayout>
              </c:layout>
              <c:showVal val="1"/>
            </c:dLbl>
            <c:dLbl>
              <c:idx val="1"/>
              <c:layout>
                <c:manualLayout>
                  <c:x val="8.7454585027034501E-2"/>
                  <c:y val="-4.1192123615292536E-2"/>
                </c:manualLayout>
              </c:layout>
              <c:showVal val="1"/>
            </c:dLbl>
            <c:dLbl>
              <c:idx val="2"/>
              <c:layout>
                <c:manualLayout>
                  <c:x val="8.4587221583525232E-2"/>
                  <c:y val="-4.552813662742859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- 35913,0</c:v>
                </c:pt>
                <c:pt idx="1">
                  <c:v>2016 год - 31090,5</c:v>
                </c:pt>
                <c:pt idx="2">
                  <c:v>2017 год - 69084,7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3"/>
                <c:pt idx="0">
                  <c:v>77.8</c:v>
                </c:pt>
                <c:pt idx="1">
                  <c:v>554.79999999999995</c:v>
                </c:pt>
                <c:pt idx="2">
                  <c:v>55.4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Дорожное хозяйство</c:v>
                </c:pt>
              </c:strCache>
            </c:strRef>
          </c:tx>
          <c:dLbls>
            <c:dLbl>
              <c:idx val="0"/>
              <c:layout>
                <c:manualLayout>
                  <c:x val="7.59851312529971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8.6020903305280103E-2"/>
                  <c:y val="-4.3360130121360583E-3"/>
                </c:manualLayout>
              </c:layout>
              <c:showVal val="1"/>
            </c:dLbl>
            <c:dLbl>
              <c:idx val="2"/>
              <c:layout>
                <c:manualLayout>
                  <c:x val="6.881672264422399E-2"/>
                  <c:y val="2.168006506068028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- 35913,0</c:v>
                </c:pt>
                <c:pt idx="1">
                  <c:v>2016 год - 31090,5</c:v>
                </c:pt>
                <c:pt idx="2">
                  <c:v>2017 год - 69084,7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3"/>
                <c:pt idx="0">
                  <c:v>19369.900000000001</c:v>
                </c:pt>
                <c:pt idx="1">
                  <c:v>22863.9</c:v>
                </c:pt>
                <c:pt idx="2">
                  <c:v>59186.9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Транспорт</c:v>
                </c:pt>
              </c:strCache>
            </c:strRef>
          </c:tx>
          <c:dLbls>
            <c:dLbl>
              <c:idx val="0"/>
              <c:layout>
                <c:manualLayout>
                  <c:x val="6.881672264422399E-2"/>
                  <c:y val="8.6720260242721166E-3"/>
                </c:manualLayout>
              </c:layout>
              <c:showVal val="1"/>
            </c:dLbl>
            <c:dLbl>
              <c:idx val="1"/>
              <c:layout>
                <c:manualLayout>
                  <c:x val="8.7454585027034598E-2"/>
                  <c:y val="-2.1680065060680292E-3"/>
                </c:manualLayout>
              </c:layout>
              <c:showVal val="1"/>
            </c:dLbl>
            <c:dLbl>
              <c:idx val="2"/>
              <c:layout>
                <c:manualLayout>
                  <c:x val="7.4551449531242528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2015 год - 35913,0</c:v>
                </c:pt>
                <c:pt idx="1">
                  <c:v>2016 год - 31090,5</c:v>
                </c:pt>
                <c:pt idx="2">
                  <c:v>2017 год - 69084,7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3"/>
                <c:pt idx="0">
                  <c:v>5331.3</c:v>
                </c:pt>
                <c:pt idx="1">
                  <c:v>5341.9</c:v>
                </c:pt>
                <c:pt idx="2">
                  <c:v>6798.4</c:v>
                </c:pt>
              </c:numCache>
            </c:numRef>
          </c:val>
        </c:ser>
        <c:shape val="box"/>
        <c:axId val="122229504"/>
        <c:axId val="122231040"/>
        <c:axId val="0"/>
      </c:bar3DChart>
      <c:catAx>
        <c:axId val="12222950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baseline="0"/>
            </a:pPr>
            <a:endParaRPr lang="ru-RU"/>
          </a:p>
        </c:txPr>
        <c:crossAx val="122231040"/>
        <c:crosses val="autoZero"/>
        <c:auto val="1"/>
        <c:lblAlgn val="ctr"/>
        <c:lblOffset val="100"/>
      </c:catAx>
      <c:valAx>
        <c:axId val="12223104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2229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661160267828324E-3"/>
          <c:y val="0.28001528188523095"/>
          <c:w val="0.30631140560413811"/>
          <c:h val="0.67623468824066468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AAD1B-5BAC-4AC0-8BA9-6D0621EB872A}" type="doc">
      <dgm:prSet loTypeId="urn:microsoft.com/office/officeart/2005/8/layout/cycle5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43ECAFA-A6D7-41FF-AC7E-E0473AEE9907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РАЗРАБОТКА ПРОГНОЗА СОЦИАЛЬНО-ЭКОНОМИЧЕСКОГО РАЗВИТИЯ  НА ОЧЕРЕДНОЙ ФИНАНСОВЫЙ ГОД И ПЛАНОВЫЙ ПЕРИОД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0443694-B682-45A2-95DE-FF3E15237DEA}" type="parTrans" cxnId="{3FC22665-63D9-484D-AF19-34C633E7812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F9A309A-9FC0-485D-BD9D-D3AA06914A86}" type="sibTrans" cxnId="{3FC22665-63D9-484D-AF19-34C633E78123}">
      <dgm:prSet/>
      <dgm:spPr>
        <a:ln w="22225"/>
        <a:scene3d>
          <a:camera prst="orthographicFront">
            <a:rot lat="20999999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724D7F1B-A1E0-49D7-BF3E-FEFCD1C743CE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РАЗРАБОТКА ДОКУМЕНТОВ И МАТЕРИАЛОВ, НЕОБХОДИМЫХ ДЛЯ ФОРМИРОВАНИЯ БЮДЖЕТА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421A8F1-BAEA-4CEE-B30C-84C25247883B}" type="parTrans" cxnId="{C6A0782F-1121-413E-BFF4-9C91A43198B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BA3E322-4EFF-422F-8958-15FC13EBBE0A}" type="sibTrans" cxnId="{C6A0782F-1121-413E-BFF4-9C91A43198B6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3E04EBF9-6BCF-4C97-97CC-16053D8ADECA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СОСТАВЛЕНИЕ ПРОЕКТА БЮДЖЕТА 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00F097E-CD7D-4D51-A520-F17C4F00BCF8}" type="parTrans" cxnId="{EB02B10B-C7DF-4C93-973D-78E12C57903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D26771F-14FC-487C-BE39-6B56926D70D0}" type="sibTrans" cxnId="{EB02B10B-C7DF-4C93-973D-78E12C579033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C3117F4-22F7-4278-9E67-6CE483EEA235}">
      <dgm:prSet phldrT="[Текст]" custT="1"/>
      <dgm:spPr>
        <a:solidFill>
          <a:srgbClr val="FFFFDD"/>
        </a:solidFill>
        <a:ln w="1905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РАССМОТРЕНИЕ        И УТВЕРЖДЕНИЕ БЮДЖЕТА 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FFECE32E-61FB-48FC-B2EB-498B71F1D7E8}" type="parTrans" cxnId="{56B4D61A-9A37-4512-94F3-E427B097701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D8F672-682C-4EEF-83C3-46A0F47A1E51}" type="sibTrans" cxnId="{56B4D61A-9A37-4512-94F3-E427B0977017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582979A8-C384-483D-9063-70433550210F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ИСПОЛНЕНИЕ БЮДЖЕТА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7AB9AEC-E8AF-41DD-9374-87F1F2B00302}" type="parTrans" cxnId="{A5A1EF05-7827-4CEA-ABDE-26873AECCC6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BBE3567-C6F7-4BAB-9067-FDC8A32F0041}" type="sibTrans" cxnId="{A5A1EF05-7827-4CEA-ABDE-26873AECCC68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9AA82BB-5D7A-4078-8B23-18C254D0DC4B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ОСУЩЕСТВЛЕНИЕ БЮДЖЕТНОГО УЧЕТА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6269EDA-3B26-44F0-9EAF-0EAB9C77E571}" type="parTrans" cxnId="{576E8FAF-673E-4EEE-A299-EFE205D953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E6B3773-E288-4ED6-8D2D-7A94A1E9116E}" type="sibTrans" cxnId="{576E8FAF-673E-4EEE-A299-EFE205D95367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D2A65F7-0EFD-427A-9350-4EE82EF8A3A3}">
      <dgm:prSet custT="1"/>
      <dgm:spPr>
        <a:solidFill>
          <a:srgbClr val="FFFFDD"/>
        </a:solidFill>
        <a:ln w="1905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Arial Narrow" panose="020B0606020202030204" pitchFamily="34" charset="0"/>
            </a:rPr>
            <a:t>УТВЕРЖДЕНИЕ ОТЧЕТА ОБ ИСПОЛНЕНИИ БЮДЖЕТА </a:t>
          </a:r>
          <a:endParaRPr lang="ru-RU" sz="12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97F9671-3336-441A-86F1-2B39F8A830C4}" type="parTrans" cxnId="{9B40075E-B9C8-4BE1-9B72-6DF318F1311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B6EB8D1-E4C2-40F7-BAF0-BED45F5C904D}" type="sibTrans" cxnId="{9B40075E-B9C8-4BE1-9B72-6DF318F1311A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F3150F9-E42C-4C20-8C2E-D3A5F4293F34}">
      <dgm:prSet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ОРГАНИЗАЦИЯ              И ОСУЩЕСТВЛЕНИЕ МУНИЦИПАЛЬНОГО ФИНАНСОВОГО КОНТРОЛЯ</a:t>
          </a:r>
          <a:endParaRPr lang="ru-RU" sz="1200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181EA984-4962-4DC5-8CDA-71251781BB72}" type="sibTrans" cxnId="{77D5992B-068F-41BE-893C-465B035676FF}">
      <dgm:prSet/>
      <dgm:spPr>
        <a:ln w="19050" cmpd="sng">
          <a:noFill/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2174457-6DCF-4007-82A9-E75531C9624E}" type="parTrans" cxnId="{77D5992B-068F-41BE-893C-465B035676F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C1B40A2-C95B-481E-9090-4B7BCF3B56CE}" type="pres">
      <dgm:prSet presAssocID="{8FBAAD1B-5BAC-4AC0-8BA9-6D0621EB872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E1BD14-653F-47B3-BB46-667C8FB2497F}" type="pres">
      <dgm:prSet presAssocID="{443ECAFA-A6D7-41FF-AC7E-E0473AEE9907}" presName="node" presStyleLbl="node1" presStyleIdx="0" presStyleCnt="8" custScaleX="145866" custScaleY="225692" custRadScaleRad="88468" custRadScaleInc="-6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2586D-5C2A-47F2-8FBF-D647F1535402}" type="pres">
      <dgm:prSet presAssocID="{443ECAFA-A6D7-41FF-AC7E-E0473AEE9907}" presName="spNode" presStyleCnt="0"/>
      <dgm:spPr/>
      <dgm:t>
        <a:bodyPr/>
        <a:lstStyle/>
        <a:p>
          <a:endParaRPr lang="ru-RU"/>
        </a:p>
      </dgm:t>
    </dgm:pt>
    <dgm:pt modelId="{43434E4B-C4FB-4DAC-9533-71DBE9279538}" type="pres">
      <dgm:prSet presAssocID="{1F9A309A-9FC0-485D-BD9D-D3AA06914A86}" presName="sibTrans" presStyleLbl="sibTrans1D1" presStyleIdx="0" presStyleCnt="8"/>
      <dgm:spPr/>
      <dgm:t>
        <a:bodyPr/>
        <a:lstStyle/>
        <a:p>
          <a:endParaRPr lang="ru-RU"/>
        </a:p>
      </dgm:t>
    </dgm:pt>
    <dgm:pt modelId="{A54D8CAD-B47B-492A-A92F-69E42EBB0CBD}" type="pres">
      <dgm:prSet presAssocID="{724D7F1B-A1E0-49D7-BF3E-FEFCD1C743CE}" presName="node" presStyleLbl="node1" presStyleIdx="1" presStyleCnt="8" custScaleX="148208" custScaleY="171616" custRadScaleRad="95995" custRadScaleInc="35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E9F86-1024-42B7-8000-210EB09C538A}" type="pres">
      <dgm:prSet presAssocID="{724D7F1B-A1E0-49D7-BF3E-FEFCD1C743CE}" presName="spNode" presStyleCnt="0"/>
      <dgm:spPr/>
      <dgm:t>
        <a:bodyPr/>
        <a:lstStyle/>
        <a:p>
          <a:endParaRPr lang="ru-RU"/>
        </a:p>
      </dgm:t>
    </dgm:pt>
    <dgm:pt modelId="{F93ECD45-54D8-465B-A0C2-914295F3C5BD}" type="pres">
      <dgm:prSet presAssocID="{8BA3E322-4EFF-422F-8958-15FC13EBBE0A}" presName="sibTrans" presStyleLbl="sibTrans1D1" presStyleIdx="1" presStyleCnt="8"/>
      <dgm:spPr/>
      <dgm:t>
        <a:bodyPr/>
        <a:lstStyle/>
        <a:p>
          <a:endParaRPr lang="ru-RU"/>
        </a:p>
      </dgm:t>
    </dgm:pt>
    <dgm:pt modelId="{D76CEF15-AD37-4FF7-A9D9-F30101483B47}" type="pres">
      <dgm:prSet presAssocID="{3E04EBF9-6BCF-4C97-97CC-16053D8ADECA}" presName="node" presStyleLbl="node1" presStyleIdx="2" presStyleCnt="8" custScaleX="148208" custScaleY="177669" custRadScaleRad="99715" custRadScaleInc="3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25730-0866-4745-85D0-1D1DCFBF2A18}" type="pres">
      <dgm:prSet presAssocID="{3E04EBF9-6BCF-4C97-97CC-16053D8ADECA}" presName="spNode" presStyleCnt="0"/>
      <dgm:spPr/>
      <dgm:t>
        <a:bodyPr/>
        <a:lstStyle/>
        <a:p>
          <a:endParaRPr lang="ru-RU"/>
        </a:p>
      </dgm:t>
    </dgm:pt>
    <dgm:pt modelId="{DA554C6D-A2BD-4B94-802C-6C55DB9F2BF8}" type="pres">
      <dgm:prSet presAssocID="{7D26771F-14FC-487C-BE39-6B56926D70D0}" presName="sibTrans" presStyleLbl="sibTrans1D1" presStyleIdx="2" presStyleCnt="8"/>
      <dgm:spPr/>
      <dgm:t>
        <a:bodyPr/>
        <a:lstStyle/>
        <a:p>
          <a:endParaRPr lang="ru-RU"/>
        </a:p>
      </dgm:t>
    </dgm:pt>
    <dgm:pt modelId="{644BD4D3-8D2A-489F-BC0B-191B4AEF9533}" type="pres">
      <dgm:prSet presAssocID="{AC3117F4-22F7-4278-9E67-6CE483EEA235}" presName="node" presStyleLbl="node1" presStyleIdx="3" presStyleCnt="8" custScaleX="148208" custScaleY="196901" custRadScaleRad="100881" custRadScaleInc="-20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3B005-4E2A-4348-9B77-486F2914FE10}" type="pres">
      <dgm:prSet presAssocID="{AC3117F4-22F7-4278-9E67-6CE483EEA235}" presName="spNode" presStyleCnt="0"/>
      <dgm:spPr/>
      <dgm:t>
        <a:bodyPr/>
        <a:lstStyle/>
        <a:p>
          <a:endParaRPr lang="ru-RU"/>
        </a:p>
      </dgm:t>
    </dgm:pt>
    <dgm:pt modelId="{2C814299-90FC-466A-8C27-58BBE7C3AD9B}" type="pres">
      <dgm:prSet presAssocID="{83D8F672-682C-4EEF-83C3-46A0F47A1E51}" presName="sibTrans" presStyleLbl="sibTrans1D1" presStyleIdx="3" presStyleCnt="8"/>
      <dgm:spPr/>
      <dgm:t>
        <a:bodyPr/>
        <a:lstStyle/>
        <a:p>
          <a:endParaRPr lang="ru-RU"/>
        </a:p>
      </dgm:t>
    </dgm:pt>
    <dgm:pt modelId="{03867FA4-A613-4921-92BD-CBD0DE5AF6C1}" type="pres">
      <dgm:prSet presAssocID="{582979A8-C384-483D-9063-70433550210F}" presName="node" presStyleLbl="node1" presStyleIdx="4" presStyleCnt="8" custScaleX="148208" custScaleY="166898" custRadScaleRad="96729" custRadScaleInc="5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3EB03-7087-4967-BA16-52B020590675}" type="pres">
      <dgm:prSet presAssocID="{582979A8-C384-483D-9063-70433550210F}" presName="spNode" presStyleCnt="0"/>
      <dgm:spPr/>
      <dgm:t>
        <a:bodyPr/>
        <a:lstStyle/>
        <a:p>
          <a:endParaRPr lang="ru-RU"/>
        </a:p>
      </dgm:t>
    </dgm:pt>
    <dgm:pt modelId="{191E1915-7B43-453A-9B3B-8BE365BAB7F0}" type="pres">
      <dgm:prSet presAssocID="{CBBE3567-C6F7-4BAB-9067-FDC8A32F0041}" presName="sibTrans" presStyleLbl="sibTrans1D1" presStyleIdx="4" presStyleCnt="8"/>
      <dgm:spPr/>
      <dgm:t>
        <a:bodyPr/>
        <a:lstStyle/>
        <a:p>
          <a:endParaRPr lang="ru-RU"/>
        </a:p>
      </dgm:t>
    </dgm:pt>
    <dgm:pt modelId="{529DDF86-EE24-4644-BF9F-F7994B1A08DB}" type="pres">
      <dgm:prSet presAssocID="{99AA82BB-5D7A-4078-8B23-18C254D0DC4B}" presName="node" presStyleLbl="node1" presStyleIdx="5" presStyleCnt="8" custScaleX="148208" custScaleY="196901" custRadScaleRad="103591" custRadScaleInc="29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D6908-0A8E-4F45-889A-67CE25D68E3E}" type="pres">
      <dgm:prSet presAssocID="{99AA82BB-5D7A-4078-8B23-18C254D0DC4B}" presName="spNode" presStyleCnt="0"/>
      <dgm:spPr/>
      <dgm:t>
        <a:bodyPr/>
        <a:lstStyle/>
        <a:p>
          <a:endParaRPr lang="ru-RU"/>
        </a:p>
      </dgm:t>
    </dgm:pt>
    <dgm:pt modelId="{B61698C4-7017-4D89-87F7-56075D701F9E}" type="pres">
      <dgm:prSet presAssocID="{CE6B3773-E288-4ED6-8D2D-7A94A1E9116E}" presName="sibTrans" presStyleLbl="sibTrans1D1" presStyleIdx="5" presStyleCnt="8"/>
      <dgm:spPr/>
      <dgm:t>
        <a:bodyPr/>
        <a:lstStyle/>
        <a:p>
          <a:endParaRPr lang="ru-RU"/>
        </a:p>
      </dgm:t>
    </dgm:pt>
    <dgm:pt modelId="{E20084B0-DED3-4DEB-8998-F77FEE57635D}" type="pres">
      <dgm:prSet presAssocID="{FD2A65F7-0EFD-427A-9350-4EE82EF8A3A3}" presName="node" presStyleLbl="node1" presStyleIdx="6" presStyleCnt="8" custScaleX="148208" custScaleY="186453" custRadScaleRad="102738" custRadScaleInc="-4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E5A02-1953-4AC1-8DE5-B9171905FABE}" type="pres">
      <dgm:prSet presAssocID="{FD2A65F7-0EFD-427A-9350-4EE82EF8A3A3}" presName="spNode" presStyleCnt="0"/>
      <dgm:spPr/>
      <dgm:t>
        <a:bodyPr/>
        <a:lstStyle/>
        <a:p>
          <a:endParaRPr lang="ru-RU"/>
        </a:p>
      </dgm:t>
    </dgm:pt>
    <dgm:pt modelId="{37B34B6A-4DCE-4DE3-951A-2EF6B41DAEEC}" type="pres">
      <dgm:prSet presAssocID="{1B6EB8D1-E4C2-40F7-BAF0-BED45F5C904D}" presName="sibTrans" presStyleLbl="sibTrans1D1" presStyleIdx="6" presStyleCnt="8"/>
      <dgm:spPr/>
      <dgm:t>
        <a:bodyPr/>
        <a:lstStyle/>
        <a:p>
          <a:endParaRPr lang="ru-RU"/>
        </a:p>
      </dgm:t>
    </dgm:pt>
    <dgm:pt modelId="{26BC9EC0-F33D-4C53-893E-E607BC23B588}" type="pres">
      <dgm:prSet presAssocID="{2F3150F9-E42C-4C20-8C2E-D3A5F4293F34}" presName="node" presStyleLbl="node1" presStyleIdx="7" presStyleCnt="8" custScaleX="148085" custScaleY="169230" custRadScaleRad="97946" custRadScaleInc="-47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36583-BB7F-476C-A980-E0851D9947DB}" type="pres">
      <dgm:prSet presAssocID="{2F3150F9-E42C-4C20-8C2E-D3A5F4293F34}" presName="spNode" presStyleCnt="0"/>
      <dgm:spPr/>
      <dgm:t>
        <a:bodyPr/>
        <a:lstStyle/>
        <a:p>
          <a:endParaRPr lang="ru-RU"/>
        </a:p>
      </dgm:t>
    </dgm:pt>
    <dgm:pt modelId="{6B2E63ED-B4B9-4312-8B34-C6298E61E31E}" type="pres">
      <dgm:prSet presAssocID="{181EA984-4962-4DC5-8CDA-71251781BB72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B0BBB16B-CB40-4F5A-A315-5BC545C6D29B}" type="presOf" srcId="{AC3117F4-22F7-4278-9E67-6CE483EEA235}" destId="{644BD4D3-8D2A-489F-BC0B-191B4AEF9533}" srcOrd="0" destOrd="0" presId="urn:microsoft.com/office/officeart/2005/8/layout/cycle5"/>
    <dgm:cxn modelId="{D8A4CC73-D570-4510-AAE3-B806FC84D5CA}" type="presOf" srcId="{8FBAAD1B-5BAC-4AC0-8BA9-6D0621EB872A}" destId="{5C1B40A2-C95B-481E-9090-4B7BCF3B56CE}" srcOrd="0" destOrd="0" presId="urn:microsoft.com/office/officeart/2005/8/layout/cycle5"/>
    <dgm:cxn modelId="{EB02B10B-C7DF-4C93-973D-78E12C579033}" srcId="{8FBAAD1B-5BAC-4AC0-8BA9-6D0621EB872A}" destId="{3E04EBF9-6BCF-4C97-97CC-16053D8ADECA}" srcOrd="2" destOrd="0" parTransId="{300F097E-CD7D-4D51-A520-F17C4F00BCF8}" sibTransId="{7D26771F-14FC-487C-BE39-6B56926D70D0}"/>
    <dgm:cxn modelId="{3FC22665-63D9-484D-AF19-34C633E78123}" srcId="{8FBAAD1B-5BAC-4AC0-8BA9-6D0621EB872A}" destId="{443ECAFA-A6D7-41FF-AC7E-E0473AEE9907}" srcOrd="0" destOrd="0" parTransId="{80443694-B682-45A2-95DE-FF3E15237DEA}" sibTransId="{1F9A309A-9FC0-485D-BD9D-D3AA06914A86}"/>
    <dgm:cxn modelId="{77D5992B-068F-41BE-893C-465B035676FF}" srcId="{8FBAAD1B-5BAC-4AC0-8BA9-6D0621EB872A}" destId="{2F3150F9-E42C-4C20-8C2E-D3A5F4293F34}" srcOrd="7" destOrd="0" parTransId="{02174457-6DCF-4007-82A9-E75531C9624E}" sibTransId="{181EA984-4962-4DC5-8CDA-71251781BB72}"/>
    <dgm:cxn modelId="{7294FB7F-57CD-40E8-8E96-5C657665EEE8}" type="presOf" srcId="{83D8F672-682C-4EEF-83C3-46A0F47A1E51}" destId="{2C814299-90FC-466A-8C27-58BBE7C3AD9B}" srcOrd="0" destOrd="0" presId="urn:microsoft.com/office/officeart/2005/8/layout/cycle5"/>
    <dgm:cxn modelId="{4CB01320-E9F5-42C4-B55E-9F4FC9C9712F}" type="presOf" srcId="{CE6B3773-E288-4ED6-8D2D-7A94A1E9116E}" destId="{B61698C4-7017-4D89-87F7-56075D701F9E}" srcOrd="0" destOrd="0" presId="urn:microsoft.com/office/officeart/2005/8/layout/cycle5"/>
    <dgm:cxn modelId="{A9DD6558-EEDB-422D-80C0-FADD7664FA6E}" type="presOf" srcId="{1F9A309A-9FC0-485D-BD9D-D3AA06914A86}" destId="{43434E4B-C4FB-4DAC-9533-71DBE9279538}" srcOrd="0" destOrd="0" presId="urn:microsoft.com/office/officeart/2005/8/layout/cycle5"/>
    <dgm:cxn modelId="{56B4D61A-9A37-4512-94F3-E427B0977017}" srcId="{8FBAAD1B-5BAC-4AC0-8BA9-6D0621EB872A}" destId="{AC3117F4-22F7-4278-9E67-6CE483EEA235}" srcOrd="3" destOrd="0" parTransId="{FFECE32E-61FB-48FC-B2EB-498B71F1D7E8}" sibTransId="{83D8F672-682C-4EEF-83C3-46A0F47A1E51}"/>
    <dgm:cxn modelId="{5FDCD58B-DA60-43F5-974B-1912E12DEF12}" type="presOf" srcId="{3E04EBF9-6BCF-4C97-97CC-16053D8ADECA}" destId="{D76CEF15-AD37-4FF7-A9D9-F30101483B47}" srcOrd="0" destOrd="0" presId="urn:microsoft.com/office/officeart/2005/8/layout/cycle5"/>
    <dgm:cxn modelId="{A5A1EF05-7827-4CEA-ABDE-26873AECCC68}" srcId="{8FBAAD1B-5BAC-4AC0-8BA9-6D0621EB872A}" destId="{582979A8-C384-483D-9063-70433550210F}" srcOrd="4" destOrd="0" parTransId="{27AB9AEC-E8AF-41DD-9374-87F1F2B00302}" sibTransId="{CBBE3567-C6F7-4BAB-9067-FDC8A32F0041}"/>
    <dgm:cxn modelId="{05C83015-7CC1-4292-924B-56E65F1FC703}" type="presOf" srcId="{724D7F1B-A1E0-49D7-BF3E-FEFCD1C743CE}" destId="{A54D8CAD-B47B-492A-A92F-69E42EBB0CBD}" srcOrd="0" destOrd="0" presId="urn:microsoft.com/office/officeart/2005/8/layout/cycle5"/>
    <dgm:cxn modelId="{660F0E5E-D5CA-4A95-AAF9-E3CB1BDFD46C}" type="presOf" srcId="{7D26771F-14FC-487C-BE39-6B56926D70D0}" destId="{DA554C6D-A2BD-4B94-802C-6C55DB9F2BF8}" srcOrd="0" destOrd="0" presId="urn:microsoft.com/office/officeart/2005/8/layout/cycle5"/>
    <dgm:cxn modelId="{1AD2AA2D-E3FF-488D-8D4F-6E20ACCB201E}" type="presOf" srcId="{582979A8-C384-483D-9063-70433550210F}" destId="{03867FA4-A613-4921-92BD-CBD0DE5AF6C1}" srcOrd="0" destOrd="0" presId="urn:microsoft.com/office/officeart/2005/8/layout/cycle5"/>
    <dgm:cxn modelId="{B42BD801-8F26-41A7-9890-32B8C1CF9DC0}" type="presOf" srcId="{443ECAFA-A6D7-41FF-AC7E-E0473AEE9907}" destId="{18E1BD14-653F-47B3-BB46-667C8FB2497F}" srcOrd="0" destOrd="0" presId="urn:microsoft.com/office/officeart/2005/8/layout/cycle5"/>
    <dgm:cxn modelId="{60BFEE7B-EDB5-4526-93A7-FC2F140A212A}" type="presOf" srcId="{99AA82BB-5D7A-4078-8B23-18C254D0DC4B}" destId="{529DDF86-EE24-4644-BF9F-F7994B1A08DB}" srcOrd="0" destOrd="0" presId="urn:microsoft.com/office/officeart/2005/8/layout/cycle5"/>
    <dgm:cxn modelId="{0C338266-DB70-4DA8-8DF2-52268F193ACE}" type="presOf" srcId="{FD2A65F7-0EFD-427A-9350-4EE82EF8A3A3}" destId="{E20084B0-DED3-4DEB-8998-F77FEE57635D}" srcOrd="0" destOrd="0" presId="urn:microsoft.com/office/officeart/2005/8/layout/cycle5"/>
    <dgm:cxn modelId="{C6A0782F-1121-413E-BFF4-9C91A43198B6}" srcId="{8FBAAD1B-5BAC-4AC0-8BA9-6D0621EB872A}" destId="{724D7F1B-A1E0-49D7-BF3E-FEFCD1C743CE}" srcOrd="1" destOrd="0" parTransId="{8421A8F1-BAEA-4CEE-B30C-84C25247883B}" sibTransId="{8BA3E322-4EFF-422F-8958-15FC13EBBE0A}"/>
    <dgm:cxn modelId="{04A2AACB-D602-42F9-B812-0DCC8DE3C16D}" type="presOf" srcId="{1B6EB8D1-E4C2-40F7-BAF0-BED45F5C904D}" destId="{37B34B6A-4DCE-4DE3-951A-2EF6B41DAEEC}" srcOrd="0" destOrd="0" presId="urn:microsoft.com/office/officeart/2005/8/layout/cycle5"/>
    <dgm:cxn modelId="{67AC7A48-72C3-4E60-BB9C-D864C4991288}" type="presOf" srcId="{181EA984-4962-4DC5-8CDA-71251781BB72}" destId="{6B2E63ED-B4B9-4312-8B34-C6298E61E31E}" srcOrd="0" destOrd="0" presId="urn:microsoft.com/office/officeart/2005/8/layout/cycle5"/>
    <dgm:cxn modelId="{9B40075E-B9C8-4BE1-9B72-6DF318F1311A}" srcId="{8FBAAD1B-5BAC-4AC0-8BA9-6D0621EB872A}" destId="{FD2A65F7-0EFD-427A-9350-4EE82EF8A3A3}" srcOrd="6" destOrd="0" parTransId="{697F9671-3336-441A-86F1-2B39F8A830C4}" sibTransId="{1B6EB8D1-E4C2-40F7-BAF0-BED45F5C904D}"/>
    <dgm:cxn modelId="{BD337CAB-32F5-4DC2-ADA1-640CDF4E6221}" type="presOf" srcId="{2F3150F9-E42C-4C20-8C2E-D3A5F4293F34}" destId="{26BC9EC0-F33D-4C53-893E-E607BC23B588}" srcOrd="0" destOrd="0" presId="urn:microsoft.com/office/officeart/2005/8/layout/cycle5"/>
    <dgm:cxn modelId="{82AD4F3D-5038-434C-991F-05C63A4B83D9}" type="presOf" srcId="{CBBE3567-C6F7-4BAB-9067-FDC8A32F0041}" destId="{191E1915-7B43-453A-9B3B-8BE365BAB7F0}" srcOrd="0" destOrd="0" presId="urn:microsoft.com/office/officeart/2005/8/layout/cycle5"/>
    <dgm:cxn modelId="{6400C5DB-AC05-4BC4-A820-D1288D2EFF74}" type="presOf" srcId="{8BA3E322-4EFF-422F-8958-15FC13EBBE0A}" destId="{F93ECD45-54D8-465B-A0C2-914295F3C5BD}" srcOrd="0" destOrd="0" presId="urn:microsoft.com/office/officeart/2005/8/layout/cycle5"/>
    <dgm:cxn modelId="{576E8FAF-673E-4EEE-A299-EFE205D95367}" srcId="{8FBAAD1B-5BAC-4AC0-8BA9-6D0621EB872A}" destId="{99AA82BB-5D7A-4078-8B23-18C254D0DC4B}" srcOrd="5" destOrd="0" parTransId="{66269EDA-3B26-44F0-9EAF-0EAB9C77E571}" sibTransId="{CE6B3773-E288-4ED6-8D2D-7A94A1E9116E}"/>
    <dgm:cxn modelId="{97816224-141B-4098-A2EF-4E79BB5183FC}" type="presParOf" srcId="{5C1B40A2-C95B-481E-9090-4B7BCF3B56CE}" destId="{18E1BD14-653F-47B3-BB46-667C8FB2497F}" srcOrd="0" destOrd="0" presId="urn:microsoft.com/office/officeart/2005/8/layout/cycle5"/>
    <dgm:cxn modelId="{5BDF448F-41E7-469D-AFE6-116EAD1E5DA8}" type="presParOf" srcId="{5C1B40A2-C95B-481E-9090-4B7BCF3B56CE}" destId="{63F2586D-5C2A-47F2-8FBF-D647F1535402}" srcOrd="1" destOrd="0" presId="urn:microsoft.com/office/officeart/2005/8/layout/cycle5"/>
    <dgm:cxn modelId="{955C39CC-7823-4644-A560-A4DCEE445675}" type="presParOf" srcId="{5C1B40A2-C95B-481E-9090-4B7BCF3B56CE}" destId="{43434E4B-C4FB-4DAC-9533-71DBE9279538}" srcOrd="2" destOrd="0" presId="urn:microsoft.com/office/officeart/2005/8/layout/cycle5"/>
    <dgm:cxn modelId="{313A641A-3694-4140-BD2F-35FF5C8003E5}" type="presParOf" srcId="{5C1B40A2-C95B-481E-9090-4B7BCF3B56CE}" destId="{A54D8CAD-B47B-492A-A92F-69E42EBB0CBD}" srcOrd="3" destOrd="0" presId="urn:microsoft.com/office/officeart/2005/8/layout/cycle5"/>
    <dgm:cxn modelId="{6A476AF6-D380-4CB3-94DF-D4F54D417022}" type="presParOf" srcId="{5C1B40A2-C95B-481E-9090-4B7BCF3B56CE}" destId="{C1BE9F86-1024-42B7-8000-210EB09C538A}" srcOrd="4" destOrd="0" presId="urn:microsoft.com/office/officeart/2005/8/layout/cycle5"/>
    <dgm:cxn modelId="{25659524-A55C-4774-9A62-A0E30B775A91}" type="presParOf" srcId="{5C1B40A2-C95B-481E-9090-4B7BCF3B56CE}" destId="{F93ECD45-54D8-465B-A0C2-914295F3C5BD}" srcOrd="5" destOrd="0" presId="urn:microsoft.com/office/officeart/2005/8/layout/cycle5"/>
    <dgm:cxn modelId="{6759DEA5-B7A8-4DA8-9236-970446C294E4}" type="presParOf" srcId="{5C1B40A2-C95B-481E-9090-4B7BCF3B56CE}" destId="{D76CEF15-AD37-4FF7-A9D9-F30101483B47}" srcOrd="6" destOrd="0" presId="urn:microsoft.com/office/officeart/2005/8/layout/cycle5"/>
    <dgm:cxn modelId="{F143EF52-7F67-48E4-B138-2E5999959D10}" type="presParOf" srcId="{5C1B40A2-C95B-481E-9090-4B7BCF3B56CE}" destId="{89825730-0866-4745-85D0-1D1DCFBF2A18}" srcOrd="7" destOrd="0" presId="urn:microsoft.com/office/officeart/2005/8/layout/cycle5"/>
    <dgm:cxn modelId="{3993F777-EF9B-49A2-BAD3-24D505992BDC}" type="presParOf" srcId="{5C1B40A2-C95B-481E-9090-4B7BCF3B56CE}" destId="{DA554C6D-A2BD-4B94-802C-6C55DB9F2BF8}" srcOrd="8" destOrd="0" presId="urn:microsoft.com/office/officeart/2005/8/layout/cycle5"/>
    <dgm:cxn modelId="{E23E3CC9-E93A-4A0D-BAF9-A670D8910DC8}" type="presParOf" srcId="{5C1B40A2-C95B-481E-9090-4B7BCF3B56CE}" destId="{644BD4D3-8D2A-489F-BC0B-191B4AEF9533}" srcOrd="9" destOrd="0" presId="urn:microsoft.com/office/officeart/2005/8/layout/cycle5"/>
    <dgm:cxn modelId="{D6E4D1C5-F74D-40D7-A43F-12ACA5D28FAB}" type="presParOf" srcId="{5C1B40A2-C95B-481E-9090-4B7BCF3B56CE}" destId="{DAC3B005-4E2A-4348-9B77-486F2914FE10}" srcOrd="10" destOrd="0" presId="urn:microsoft.com/office/officeart/2005/8/layout/cycle5"/>
    <dgm:cxn modelId="{E40C16BA-B1FA-4D04-89E4-DA84ACF3F978}" type="presParOf" srcId="{5C1B40A2-C95B-481E-9090-4B7BCF3B56CE}" destId="{2C814299-90FC-466A-8C27-58BBE7C3AD9B}" srcOrd="11" destOrd="0" presId="urn:microsoft.com/office/officeart/2005/8/layout/cycle5"/>
    <dgm:cxn modelId="{81CF1A93-A423-4767-AB6A-72EAC6413625}" type="presParOf" srcId="{5C1B40A2-C95B-481E-9090-4B7BCF3B56CE}" destId="{03867FA4-A613-4921-92BD-CBD0DE5AF6C1}" srcOrd="12" destOrd="0" presId="urn:microsoft.com/office/officeart/2005/8/layout/cycle5"/>
    <dgm:cxn modelId="{3D30BF4F-723C-4AC7-A19A-D5B623AD54E9}" type="presParOf" srcId="{5C1B40A2-C95B-481E-9090-4B7BCF3B56CE}" destId="{A543EB03-7087-4967-BA16-52B020590675}" srcOrd="13" destOrd="0" presId="urn:microsoft.com/office/officeart/2005/8/layout/cycle5"/>
    <dgm:cxn modelId="{ECDFC37A-9280-4E4D-8511-F079AACA8692}" type="presParOf" srcId="{5C1B40A2-C95B-481E-9090-4B7BCF3B56CE}" destId="{191E1915-7B43-453A-9B3B-8BE365BAB7F0}" srcOrd="14" destOrd="0" presId="urn:microsoft.com/office/officeart/2005/8/layout/cycle5"/>
    <dgm:cxn modelId="{CE602F3B-242E-4EBF-8418-EAD53AD3DA49}" type="presParOf" srcId="{5C1B40A2-C95B-481E-9090-4B7BCF3B56CE}" destId="{529DDF86-EE24-4644-BF9F-F7994B1A08DB}" srcOrd="15" destOrd="0" presId="urn:microsoft.com/office/officeart/2005/8/layout/cycle5"/>
    <dgm:cxn modelId="{8363F020-36B2-4D71-95DB-C663EF319070}" type="presParOf" srcId="{5C1B40A2-C95B-481E-9090-4B7BCF3B56CE}" destId="{273D6908-0A8E-4F45-889A-67CE25D68E3E}" srcOrd="16" destOrd="0" presId="urn:microsoft.com/office/officeart/2005/8/layout/cycle5"/>
    <dgm:cxn modelId="{7EE1F1F1-77B4-4826-BCF9-F55C2B73CE9C}" type="presParOf" srcId="{5C1B40A2-C95B-481E-9090-4B7BCF3B56CE}" destId="{B61698C4-7017-4D89-87F7-56075D701F9E}" srcOrd="17" destOrd="0" presId="urn:microsoft.com/office/officeart/2005/8/layout/cycle5"/>
    <dgm:cxn modelId="{224D7B5D-0496-4C97-A6C4-E0862E53407F}" type="presParOf" srcId="{5C1B40A2-C95B-481E-9090-4B7BCF3B56CE}" destId="{E20084B0-DED3-4DEB-8998-F77FEE57635D}" srcOrd="18" destOrd="0" presId="urn:microsoft.com/office/officeart/2005/8/layout/cycle5"/>
    <dgm:cxn modelId="{DA2B1B47-56F8-4EF1-B779-75FA1E4D9BC0}" type="presParOf" srcId="{5C1B40A2-C95B-481E-9090-4B7BCF3B56CE}" destId="{284E5A02-1953-4AC1-8DE5-B9171905FABE}" srcOrd="19" destOrd="0" presId="urn:microsoft.com/office/officeart/2005/8/layout/cycle5"/>
    <dgm:cxn modelId="{7C5CC760-95AE-4724-8CA9-173EA4FDE5C1}" type="presParOf" srcId="{5C1B40A2-C95B-481E-9090-4B7BCF3B56CE}" destId="{37B34B6A-4DCE-4DE3-951A-2EF6B41DAEEC}" srcOrd="20" destOrd="0" presId="urn:microsoft.com/office/officeart/2005/8/layout/cycle5"/>
    <dgm:cxn modelId="{0843F3D2-50A7-4DEB-81AF-544AE86E8E78}" type="presParOf" srcId="{5C1B40A2-C95B-481E-9090-4B7BCF3B56CE}" destId="{26BC9EC0-F33D-4C53-893E-E607BC23B588}" srcOrd="21" destOrd="0" presId="urn:microsoft.com/office/officeart/2005/8/layout/cycle5"/>
    <dgm:cxn modelId="{9562494C-A110-4AAD-8C5A-0E33621D6ADF}" type="presParOf" srcId="{5C1B40A2-C95B-481E-9090-4B7BCF3B56CE}" destId="{AAF36583-BB7F-476C-A980-E0851D9947DB}" srcOrd="22" destOrd="0" presId="urn:microsoft.com/office/officeart/2005/8/layout/cycle5"/>
    <dgm:cxn modelId="{D9EE4E02-4642-4878-89D6-AD27D82E9E3E}" type="presParOf" srcId="{5C1B40A2-C95B-481E-9090-4B7BCF3B56CE}" destId="{6B2E63ED-B4B9-4312-8B34-C6298E61E31E}" srcOrd="23" destOrd="0" presId="urn:microsoft.com/office/officeart/2005/8/layout/cycle5"/>
  </dgm:cxnLst>
  <dgm:bg>
    <a:noFill/>
    <a:effectLst/>
  </dgm:bg>
  <dgm:whole>
    <a:ln w="31750" cap="flat" cmpd="sng" algn="ctr">
      <a:noFill/>
      <a:prstDash val="sysDot"/>
      <a:round/>
      <a:headEnd type="none" w="med" len="med"/>
      <a:tailEnd type="none" w="med" len="med"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BABCCA-8569-4ABA-B03B-D830CDA9F6D4}" type="doc">
      <dgm:prSet loTypeId="urn:microsoft.com/office/officeart/2008/layout/RadialCluster" loCatId="relationship" qsTypeId="urn:microsoft.com/office/officeart/2005/8/quickstyle/3d2" qsCatId="3D" csTypeId="urn:microsoft.com/office/officeart/2005/8/colors/colorful1#9" csCatId="colorful" phldr="1"/>
      <dgm:spPr/>
      <dgm:t>
        <a:bodyPr/>
        <a:lstStyle/>
        <a:p>
          <a:endParaRPr lang="ru-RU"/>
        </a:p>
      </dgm:t>
    </dgm:pt>
    <dgm:pt modelId="{FB48CFB2-2144-464F-99B0-7B4517BBF385}">
      <dgm:prSet phldrT="[Текст]" custT="1"/>
      <dgm:spPr>
        <a:solidFill>
          <a:schemeClr val="bg1"/>
        </a:solidFill>
        <a:ln w="142875">
          <a:solidFill>
            <a:srgbClr val="C00000"/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90000"/>
            </a:lnSpc>
          </a:pPr>
          <a:endParaRPr lang="ru-RU" sz="2800" b="1" dirty="0" smtClean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  <a:p>
          <a:pPr>
            <a:lnSpc>
              <a:spcPct val="70000"/>
            </a:lnSpc>
          </a:pPr>
          <a:r>
            <a:rPr lang="ru-RU" sz="28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Доходы бюджета - поступающие в бюджет денежные средства</a:t>
          </a:r>
        </a:p>
        <a:p>
          <a:pPr>
            <a:lnSpc>
              <a:spcPct val="90000"/>
            </a:lnSpc>
          </a:pP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AEB99F-186D-4EBF-BBED-2B0E5A5148BE}" type="parTrans" cxnId="{5D4F3C9E-B10F-444A-BA8E-62C311060DBF}">
      <dgm:prSet/>
      <dgm:spPr/>
      <dgm:t>
        <a:bodyPr/>
        <a:lstStyle/>
        <a:p>
          <a:endParaRPr lang="ru-RU"/>
        </a:p>
      </dgm:t>
    </dgm:pt>
    <dgm:pt modelId="{39196133-48A8-43A8-922F-0E3AC7557F38}" type="sibTrans" cxnId="{5D4F3C9E-B10F-444A-BA8E-62C311060DBF}">
      <dgm:prSet/>
      <dgm:spPr/>
      <dgm:t>
        <a:bodyPr/>
        <a:lstStyle/>
        <a:p>
          <a:endParaRPr lang="ru-RU"/>
        </a:p>
      </dgm:t>
    </dgm:pt>
    <dgm:pt modelId="{BF147029-5588-4C67-A975-3EDDF959302B}">
      <dgm:prSet phldrT="[Текст]" custT="1"/>
      <dgm:spPr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70000"/>
            </a:lnSpc>
          </a:pPr>
          <a:r>
            <a:rPr lang="ru-RU" sz="28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Безвозмездные поступления</a:t>
          </a:r>
          <a:endParaRPr lang="ru-RU" sz="2800" b="1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2C971819-3A7E-44D6-A607-E41E2CC546CA}" type="parTrans" cxnId="{457702C6-AE99-4C2D-96D9-995BC995E75C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E327513B-1FDF-48E7-9E5A-99220A35E89A}" type="sibTrans" cxnId="{457702C6-AE99-4C2D-96D9-995BC995E75C}">
      <dgm:prSet/>
      <dgm:spPr/>
      <dgm:t>
        <a:bodyPr/>
        <a:lstStyle/>
        <a:p>
          <a:endParaRPr lang="ru-RU"/>
        </a:p>
      </dgm:t>
    </dgm:pt>
    <dgm:pt modelId="{B48DC76A-8C89-4A47-A084-03205D8C4A2A}">
      <dgm:prSet phldrT="[Текст]" custT="1"/>
      <dgm:spPr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70000"/>
            </a:lnSpc>
          </a:pPr>
          <a:r>
            <a:rPr lang="ru-RU" sz="32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Налоговые доходы</a:t>
          </a:r>
          <a:endParaRPr lang="ru-RU" sz="3200" b="1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9D6328B3-3D5F-410C-9275-2F3B736C0074}" type="parTrans" cxnId="{154E241D-2D22-4E0E-8438-BC731CBD30B3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1847B8B9-2FEB-499A-AACE-A89168127650}" type="sibTrans" cxnId="{154E241D-2D22-4E0E-8438-BC731CBD30B3}">
      <dgm:prSet/>
      <dgm:spPr/>
      <dgm:t>
        <a:bodyPr/>
        <a:lstStyle/>
        <a:p>
          <a:endParaRPr lang="ru-RU"/>
        </a:p>
      </dgm:t>
    </dgm:pt>
    <dgm:pt modelId="{51B0975B-EA65-4A15-BAF2-DB307B86BC96}">
      <dgm:prSet phldrT="[Текст]" custT="1"/>
      <dgm:spPr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70000"/>
            </a:lnSpc>
          </a:pPr>
          <a:r>
            <a:rPr lang="ru-RU" sz="32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Неналоговые доходы</a:t>
          </a:r>
          <a:endParaRPr lang="ru-RU" sz="3200" b="1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30BF6DE8-1E0A-4F3F-9C5D-54B1D0FEA649}" type="parTrans" cxnId="{2F7F97AF-1C51-47F7-AED3-20851A7120E9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F5480A95-2FFD-46E9-8288-C8419BA04595}" type="sibTrans" cxnId="{2F7F97AF-1C51-47F7-AED3-20851A7120E9}">
      <dgm:prSet/>
      <dgm:spPr/>
      <dgm:t>
        <a:bodyPr/>
        <a:lstStyle/>
        <a:p>
          <a:endParaRPr lang="ru-RU"/>
        </a:p>
      </dgm:t>
    </dgm:pt>
    <dgm:pt modelId="{4E3CB81D-5BD5-41C8-8D7E-41348F2F94B8}">
      <dgm:prSet/>
      <dgm:spPr/>
      <dgm:t>
        <a:bodyPr/>
        <a:lstStyle/>
        <a:p>
          <a:endParaRPr lang="ru-RU" dirty="0"/>
        </a:p>
      </dgm:t>
    </dgm:pt>
    <dgm:pt modelId="{CB1AFA49-7FFC-4CC1-ABCF-E6C85BDD0CDF}" type="parTrans" cxnId="{353F71E6-1BF3-4808-8C5A-4F3A0A4469B6}">
      <dgm:prSet/>
      <dgm:spPr/>
      <dgm:t>
        <a:bodyPr/>
        <a:lstStyle/>
        <a:p>
          <a:endParaRPr lang="ru-RU"/>
        </a:p>
      </dgm:t>
    </dgm:pt>
    <dgm:pt modelId="{22A13CCC-4F53-4984-919B-DA9857491D50}" type="sibTrans" cxnId="{353F71E6-1BF3-4808-8C5A-4F3A0A4469B6}">
      <dgm:prSet/>
      <dgm:spPr/>
      <dgm:t>
        <a:bodyPr/>
        <a:lstStyle/>
        <a:p>
          <a:endParaRPr lang="ru-RU"/>
        </a:p>
      </dgm:t>
    </dgm:pt>
    <dgm:pt modelId="{EBBCDB51-8D9D-41C5-9512-A7CBCEB26C2A}">
      <dgm:prSet/>
      <dgm:spPr/>
      <dgm:t>
        <a:bodyPr/>
        <a:lstStyle/>
        <a:p>
          <a:endParaRPr lang="ru-RU" dirty="0"/>
        </a:p>
      </dgm:t>
    </dgm:pt>
    <dgm:pt modelId="{88AF2814-A6DF-449B-A708-4AD232106244}" type="parTrans" cxnId="{084B9E86-4CAC-45A9-B370-423FBD730BEC}">
      <dgm:prSet/>
      <dgm:spPr/>
      <dgm:t>
        <a:bodyPr/>
        <a:lstStyle/>
        <a:p>
          <a:endParaRPr lang="ru-RU"/>
        </a:p>
      </dgm:t>
    </dgm:pt>
    <dgm:pt modelId="{4E805DCF-6BEF-46D5-BAEB-4A4B47EA680F}" type="sibTrans" cxnId="{084B9E86-4CAC-45A9-B370-423FBD730BEC}">
      <dgm:prSet/>
      <dgm:spPr/>
      <dgm:t>
        <a:bodyPr/>
        <a:lstStyle/>
        <a:p>
          <a:endParaRPr lang="ru-RU"/>
        </a:p>
      </dgm:t>
    </dgm:pt>
    <dgm:pt modelId="{8B244CFF-22F3-49C3-BAD4-562F5B34DCEA}" type="pres">
      <dgm:prSet presAssocID="{C9BABCCA-8569-4ABA-B03B-D830CDA9F6D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67A95D3-4209-465C-93E1-7443651645A0}" type="pres">
      <dgm:prSet presAssocID="{FB48CFB2-2144-464F-99B0-7B4517BBF385}" presName="singleCycl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55E128A9-086C-4AB0-9BB3-7B78F9CA19C8}" type="pres">
      <dgm:prSet presAssocID="{FB48CFB2-2144-464F-99B0-7B4517BBF385}" presName="singleCenter" presStyleLbl="node1" presStyleIdx="0" presStyleCnt="4" custScaleX="469693" custScaleY="54339" custLinFactNeighborX="472" custLinFactNeighborY="-55169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2A42BF92-E0CA-4C74-94D9-9AE3F4260038}" type="pres">
      <dgm:prSet presAssocID="{2C971819-3A7E-44D6-A607-E41E2CC546CA}" presName="Name56" presStyleLbl="parChTrans1D2" presStyleIdx="0" presStyleCnt="3"/>
      <dgm:spPr/>
      <dgm:t>
        <a:bodyPr/>
        <a:lstStyle/>
        <a:p>
          <a:endParaRPr lang="ru-RU"/>
        </a:p>
      </dgm:t>
    </dgm:pt>
    <dgm:pt modelId="{A7E70BED-E9F9-4186-91D6-4C4AD5C34513}" type="pres">
      <dgm:prSet presAssocID="{BF147029-5588-4C67-A975-3EDDF959302B}" presName="text0" presStyleLbl="node1" presStyleIdx="1" presStyleCnt="4" custScaleX="235390" custScaleY="75391" custRadScaleRad="112807" custRadScaleInc="-199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9DAA6-78E7-4C62-AD9F-BB89E1F317A5}" type="pres">
      <dgm:prSet presAssocID="{9D6328B3-3D5F-410C-9275-2F3B736C0074}" presName="Name56" presStyleLbl="parChTrans1D2" presStyleIdx="1" presStyleCnt="3"/>
      <dgm:spPr/>
      <dgm:t>
        <a:bodyPr/>
        <a:lstStyle/>
        <a:p>
          <a:endParaRPr lang="ru-RU"/>
        </a:p>
      </dgm:t>
    </dgm:pt>
    <dgm:pt modelId="{A1F9C609-4FDF-427E-A3A7-017CF8E0D1F8}" type="pres">
      <dgm:prSet presAssocID="{B48DC76A-8C89-4A47-A084-03205D8C4A2A}" presName="text0" presStyleLbl="node1" presStyleIdx="2" presStyleCnt="4" custScaleX="304805" custScaleY="94470" custRadScaleRad="97805" custRadScaleInc="-114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427F8-47F7-429E-8B9A-D7AD3446727D}" type="pres">
      <dgm:prSet presAssocID="{30BF6DE8-1E0A-4F3F-9C5D-54B1D0FEA649}" presName="Name56" presStyleLbl="parChTrans1D2" presStyleIdx="2" presStyleCnt="3"/>
      <dgm:spPr/>
      <dgm:t>
        <a:bodyPr/>
        <a:lstStyle/>
        <a:p>
          <a:endParaRPr lang="ru-RU"/>
        </a:p>
      </dgm:t>
    </dgm:pt>
    <dgm:pt modelId="{341F0CCF-4C81-46C6-BAD1-DDC17631079D}" type="pres">
      <dgm:prSet presAssocID="{51B0975B-EA65-4A15-BAF2-DB307B86BC96}" presName="text0" presStyleLbl="node1" presStyleIdx="3" presStyleCnt="4" custScaleX="281728" custScaleY="87686" custRadScaleRad="97200" custRadScaleInc="9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4E241D-2D22-4E0E-8438-BC731CBD30B3}" srcId="{FB48CFB2-2144-464F-99B0-7B4517BBF385}" destId="{B48DC76A-8C89-4A47-A084-03205D8C4A2A}" srcOrd="1" destOrd="0" parTransId="{9D6328B3-3D5F-410C-9275-2F3B736C0074}" sibTransId="{1847B8B9-2FEB-499A-AACE-A89168127650}"/>
    <dgm:cxn modelId="{084B9E86-4CAC-45A9-B370-423FBD730BEC}" srcId="{C9BABCCA-8569-4ABA-B03B-D830CDA9F6D4}" destId="{EBBCDB51-8D9D-41C5-9512-A7CBCEB26C2A}" srcOrd="2" destOrd="0" parTransId="{88AF2814-A6DF-449B-A708-4AD232106244}" sibTransId="{4E805DCF-6BEF-46D5-BAEB-4A4B47EA680F}"/>
    <dgm:cxn modelId="{2F7F97AF-1C51-47F7-AED3-20851A7120E9}" srcId="{FB48CFB2-2144-464F-99B0-7B4517BBF385}" destId="{51B0975B-EA65-4A15-BAF2-DB307B86BC96}" srcOrd="2" destOrd="0" parTransId="{30BF6DE8-1E0A-4F3F-9C5D-54B1D0FEA649}" sibTransId="{F5480A95-2FFD-46E9-8288-C8419BA04595}"/>
    <dgm:cxn modelId="{0A46B485-17BF-4D0A-98A0-ACC638A7223D}" type="presOf" srcId="{2C971819-3A7E-44D6-A607-E41E2CC546CA}" destId="{2A42BF92-E0CA-4C74-94D9-9AE3F4260038}" srcOrd="0" destOrd="0" presId="urn:microsoft.com/office/officeart/2008/layout/RadialCluster"/>
    <dgm:cxn modelId="{457702C6-AE99-4C2D-96D9-995BC995E75C}" srcId="{FB48CFB2-2144-464F-99B0-7B4517BBF385}" destId="{BF147029-5588-4C67-A975-3EDDF959302B}" srcOrd="0" destOrd="0" parTransId="{2C971819-3A7E-44D6-A607-E41E2CC546CA}" sibTransId="{E327513B-1FDF-48E7-9E5A-99220A35E89A}"/>
    <dgm:cxn modelId="{E4162CF3-8E37-4A15-B2E0-72C08AE5976D}" type="presOf" srcId="{30BF6DE8-1E0A-4F3F-9C5D-54B1D0FEA649}" destId="{BF1427F8-47F7-429E-8B9A-D7AD3446727D}" srcOrd="0" destOrd="0" presId="urn:microsoft.com/office/officeart/2008/layout/RadialCluster"/>
    <dgm:cxn modelId="{353F71E6-1BF3-4808-8C5A-4F3A0A4469B6}" srcId="{C9BABCCA-8569-4ABA-B03B-D830CDA9F6D4}" destId="{4E3CB81D-5BD5-41C8-8D7E-41348F2F94B8}" srcOrd="1" destOrd="0" parTransId="{CB1AFA49-7FFC-4CC1-ABCF-E6C85BDD0CDF}" sibTransId="{22A13CCC-4F53-4984-919B-DA9857491D50}"/>
    <dgm:cxn modelId="{52337154-BEAA-42E5-82FF-4D4B00C38AA4}" type="presOf" srcId="{51B0975B-EA65-4A15-BAF2-DB307B86BC96}" destId="{341F0CCF-4C81-46C6-BAD1-DDC17631079D}" srcOrd="0" destOrd="0" presId="urn:microsoft.com/office/officeart/2008/layout/RadialCluster"/>
    <dgm:cxn modelId="{FCB87CF4-1B7C-47B6-A8F1-3C7A0E424D20}" type="presOf" srcId="{9D6328B3-3D5F-410C-9275-2F3B736C0074}" destId="{0999DAA6-78E7-4C62-AD9F-BB89E1F317A5}" srcOrd="0" destOrd="0" presId="urn:microsoft.com/office/officeart/2008/layout/RadialCluster"/>
    <dgm:cxn modelId="{A077B1A6-85A7-48F4-9E4A-C750F7A7273F}" type="presOf" srcId="{FB48CFB2-2144-464F-99B0-7B4517BBF385}" destId="{55E128A9-086C-4AB0-9BB3-7B78F9CA19C8}" srcOrd="0" destOrd="0" presId="urn:microsoft.com/office/officeart/2008/layout/RadialCluster"/>
    <dgm:cxn modelId="{98EFB4EC-419A-4B05-9E67-E174B2D8169C}" type="presOf" srcId="{BF147029-5588-4C67-A975-3EDDF959302B}" destId="{A7E70BED-E9F9-4186-91D6-4C4AD5C34513}" srcOrd="0" destOrd="0" presId="urn:microsoft.com/office/officeart/2008/layout/RadialCluster"/>
    <dgm:cxn modelId="{5D4F3C9E-B10F-444A-BA8E-62C311060DBF}" srcId="{C9BABCCA-8569-4ABA-B03B-D830CDA9F6D4}" destId="{FB48CFB2-2144-464F-99B0-7B4517BBF385}" srcOrd="0" destOrd="0" parTransId="{AAAEB99F-186D-4EBF-BBED-2B0E5A5148BE}" sibTransId="{39196133-48A8-43A8-922F-0E3AC7557F38}"/>
    <dgm:cxn modelId="{EAC809DE-517E-44A1-8257-8BE78F260099}" type="presOf" srcId="{B48DC76A-8C89-4A47-A084-03205D8C4A2A}" destId="{A1F9C609-4FDF-427E-A3A7-017CF8E0D1F8}" srcOrd="0" destOrd="0" presId="urn:microsoft.com/office/officeart/2008/layout/RadialCluster"/>
    <dgm:cxn modelId="{84297F62-8A34-45E7-9985-D445C5EF517E}" type="presOf" srcId="{C9BABCCA-8569-4ABA-B03B-D830CDA9F6D4}" destId="{8B244CFF-22F3-49C3-BAD4-562F5B34DCEA}" srcOrd="0" destOrd="0" presId="urn:microsoft.com/office/officeart/2008/layout/RadialCluster"/>
    <dgm:cxn modelId="{0F513624-2611-44A8-A966-39135FEE7866}" type="presParOf" srcId="{8B244CFF-22F3-49C3-BAD4-562F5B34DCEA}" destId="{767A95D3-4209-465C-93E1-7443651645A0}" srcOrd="0" destOrd="0" presId="urn:microsoft.com/office/officeart/2008/layout/RadialCluster"/>
    <dgm:cxn modelId="{B46C5D05-9C56-437A-9C8D-EABEEF77E4F8}" type="presParOf" srcId="{767A95D3-4209-465C-93E1-7443651645A0}" destId="{55E128A9-086C-4AB0-9BB3-7B78F9CA19C8}" srcOrd="0" destOrd="0" presId="urn:microsoft.com/office/officeart/2008/layout/RadialCluster"/>
    <dgm:cxn modelId="{52856CB6-5B72-4D67-9908-88A745DF02A0}" type="presParOf" srcId="{767A95D3-4209-465C-93E1-7443651645A0}" destId="{2A42BF92-E0CA-4C74-94D9-9AE3F4260038}" srcOrd="1" destOrd="0" presId="urn:microsoft.com/office/officeart/2008/layout/RadialCluster"/>
    <dgm:cxn modelId="{A16AA3A9-E85A-45D1-93B5-F15ED6AFB976}" type="presParOf" srcId="{767A95D3-4209-465C-93E1-7443651645A0}" destId="{A7E70BED-E9F9-4186-91D6-4C4AD5C34513}" srcOrd="2" destOrd="0" presId="urn:microsoft.com/office/officeart/2008/layout/RadialCluster"/>
    <dgm:cxn modelId="{E3FA2331-E4A3-47E3-8742-26E0AF858B2C}" type="presParOf" srcId="{767A95D3-4209-465C-93E1-7443651645A0}" destId="{0999DAA6-78E7-4C62-AD9F-BB89E1F317A5}" srcOrd="3" destOrd="0" presId="urn:microsoft.com/office/officeart/2008/layout/RadialCluster"/>
    <dgm:cxn modelId="{78AB5106-5F04-4351-B7F9-F505D218232F}" type="presParOf" srcId="{767A95D3-4209-465C-93E1-7443651645A0}" destId="{A1F9C609-4FDF-427E-A3A7-017CF8E0D1F8}" srcOrd="4" destOrd="0" presId="urn:microsoft.com/office/officeart/2008/layout/RadialCluster"/>
    <dgm:cxn modelId="{D77F9091-C6E8-4056-98BC-5FA79265817A}" type="presParOf" srcId="{767A95D3-4209-465C-93E1-7443651645A0}" destId="{BF1427F8-47F7-429E-8B9A-D7AD3446727D}" srcOrd="5" destOrd="0" presId="urn:microsoft.com/office/officeart/2008/layout/RadialCluster"/>
    <dgm:cxn modelId="{6372CA04-C62E-4256-8CE8-451EA0A72C01}" type="presParOf" srcId="{767A95D3-4209-465C-93E1-7443651645A0}" destId="{341F0CCF-4C81-46C6-BAD1-DDC17631079D}" srcOrd="6" destOrd="0" presId="urn:microsoft.com/office/officeart/2008/layout/RadialCluster"/>
  </dgm:cxnLst>
  <dgm:bg>
    <a:noFill/>
  </dgm:bg>
  <dgm:whole>
    <a:ln w="63500" cmpd="sng">
      <a:noFill/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64FD65-0507-41B4-B2BF-FA000279CA9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F0712A-54B1-4C91-ADDC-8E1A82305418}">
      <dgm:prSet phldrT="[Текст]" custT="1"/>
      <dgm:spPr>
        <a:solidFill>
          <a:srgbClr val="C6A446"/>
        </a:solidFill>
      </dgm:spPr>
      <dgm:t>
        <a:bodyPr/>
        <a:lstStyle/>
        <a:p>
          <a:r>
            <a:rPr lang="ru-RU" sz="2400" b="1" dirty="0" smtClean="0"/>
            <a:t>2015 год</a:t>
          </a:r>
          <a:endParaRPr lang="ru-RU" sz="2400" b="1" dirty="0"/>
        </a:p>
      </dgm:t>
    </dgm:pt>
    <dgm:pt modelId="{DEBA09DA-F7C0-46C1-A2ED-295615762E90}" type="parTrans" cxnId="{47E39BD0-4293-4632-8989-E8E271F3C755}">
      <dgm:prSet/>
      <dgm:spPr/>
      <dgm:t>
        <a:bodyPr/>
        <a:lstStyle/>
        <a:p>
          <a:endParaRPr lang="ru-RU"/>
        </a:p>
      </dgm:t>
    </dgm:pt>
    <dgm:pt modelId="{16BAA4D6-D3BF-49F8-B08F-9A83BF13C98C}" type="sibTrans" cxnId="{47E39BD0-4293-4632-8989-E8E271F3C755}">
      <dgm:prSet/>
      <dgm:spPr/>
      <dgm:t>
        <a:bodyPr/>
        <a:lstStyle/>
        <a:p>
          <a:endParaRPr lang="ru-RU"/>
        </a:p>
      </dgm:t>
    </dgm:pt>
    <dgm:pt modelId="{129131A2-6E87-472B-A754-C49250CC38DB}">
      <dgm:prSet phldrT="[Текст]" custT="1"/>
      <dgm:spPr>
        <a:solidFill>
          <a:srgbClr val="9CFEEE">
            <a:alpha val="90000"/>
          </a:srgbClr>
        </a:solidFill>
      </dgm:spPr>
      <dgm:t>
        <a:bodyPr/>
        <a:lstStyle/>
        <a:p>
          <a:r>
            <a:rPr lang="ru-RU" sz="4000" dirty="0" smtClean="0"/>
            <a:t>7 965,3</a:t>
          </a:r>
          <a:endParaRPr lang="ru-RU" sz="4000" dirty="0"/>
        </a:p>
      </dgm:t>
    </dgm:pt>
    <dgm:pt modelId="{F505E5F7-1F5A-4F1F-9B8D-5CCEE3E9CB35}" type="parTrans" cxnId="{4D3FC4F0-A390-4600-AF7E-9F66E4056C05}">
      <dgm:prSet/>
      <dgm:spPr/>
      <dgm:t>
        <a:bodyPr/>
        <a:lstStyle/>
        <a:p>
          <a:endParaRPr lang="ru-RU"/>
        </a:p>
      </dgm:t>
    </dgm:pt>
    <dgm:pt modelId="{4F03DB04-A13F-4C80-A830-F8F0D474EE00}" type="sibTrans" cxnId="{4D3FC4F0-A390-4600-AF7E-9F66E4056C05}">
      <dgm:prSet/>
      <dgm:spPr/>
      <dgm:t>
        <a:bodyPr/>
        <a:lstStyle/>
        <a:p>
          <a:endParaRPr lang="ru-RU"/>
        </a:p>
      </dgm:t>
    </dgm:pt>
    <dgm:pt modelId="{2A3E1DC8-3E9C-40CA-A90C-A0484A5E4DA0}">
      <dgm:prSet phldrT="[Текст]" custT="1"/>
      <dgm:spPr>
        <a:solidFill>
          <a:srgbClr val="C6A446"/>
        </a:solidFill>
      </dgm:spPr>
      <dgm:t>
        <a:bodyPr/>
        <a:lstStyle/>
        <a:p>
          <a:r>
            <a:rPr lang="ru-RU" sz="2400" b="1" dirty="0" smtClean="0"/>
            <a:t>2016 год</a:t>
          </a:r>
          <a:endParaRPr lang="ru-RU" sz="2400" b="1" dirty="0"/>
        </a:p>
      </dgm:t>
    </dgm:pt>
    <dgm:pt modelId="{296CC265-311A-42C8-B940-851F2BF2530F}" type="parTrans" cxnId="{32F9CF1D-CA3B-4C59-9FB6-0462564FCE66}">
      <dgm:prSet/>
      <dgm:spPr/>
      <dgm:t>
        <a:bodyPr/>
        <a:lstStyle/>
        <a:p>
          <a:endParaRPr lang="ru-RU"/>
        </a:p>
      </dgm:t>
    </dgm:pt>
    <dgm:pt modelId="{27C56EBE-0D07-4C3C-AAC7-941CE3A75760}" type="sibTrans" cxnId="{32F9CF1D-CA3B-4C59-9FB6-0462564FCE66}">
      <dgm:prSet/>
      <dgm:spPr/>
      <dgm:t>
        <a:bodyPr/>
        <a:lstStyle/>
        <a:p>
          <a:endParaRPr lang="ru-RU"/>
        </a:p>
      </dgm:t>
    </dgm:pt>
    <dgm:pt modelId="{9E389611-21C1-484C-943B-9ACAB7B231B1}">
      <dgm:prSet phldrT="[Текст]" custT="1"/>
      <dgm:spPr>
        <a:solidFill>
          <a:srgbClr val="9CFEEE">
            <a:alpha val="90000"/>
          </a:srgbClr>
        </a:solidFill>
      </dgm:spPr>
      <dgm:t>
        <a:bodyPr/>
        <a:lstStyle/>
        <a:p>
          <a:r>
            <a:rPr lang="ru-RU" sz="4000" dirty="0" smtClean="0"/>
            <a:t>7 540,7</a:t>
          </a:r>
          <a:endParaRPr lang="ru-RU" sz="4000" dirty="0"/>
        </a:p>
      </dgm:t>
    </dgm:pt>
    <dgm:pt modelId="{3B3AA958-2BC3-4385-96AA-87BBE61DD6FB}" type="parTrans" cxnId="{A0440A92-B00F-4307-AA42-5029C3423FC2}">
      <dgm:prSet/>
      <dgm:spPr/>
      <dgm:t>
        <a:bodyPr/>
        <a:lstStyle/>
        <a:p>
          <a:endParaRPr lang="ru-RU"/>
        </a:p>
      </dgm:t>
    </dgm:pt>
    <dgm:pt modelId="{968AA3DF-B092-4DA1-B195-EA0BDF3908C2}" type="sibTrans" cxnId="{A0440A92-B00F-4307-AA42-5029C3423FC2}">
      <dgm:prSet/>
      <dgm:spPr/>
      <dgm:t>
        <a:bodyPr/>
        <a:lstStyle/>
        <a:p>
          <a:endParaRPr lang="ru-RU"/>
        </a:p>
      </dgm:t>
    </dgm:pt>
    <dgm:pt modelId="{FA85A4A1-AC73-4897-95EC-47F720F22990}">
      <dgm:prSet phldrT="[Текст]" custT="1"/>
      <dgm:spPr>
        <a:solidFill>
          <a:srgbClr val="C6A446"/>
        </a:solidFill>
      </dgm:spPr>
      <dgm:t>
        <a:bodyPr/>
        <a:lstStyle/>
        <a:p>
          <a:r>
            <a:rPr lang="ru-RU" sz="2400" b="1" dirty="0" smtClean="0"/>
            <a:t>2017 год</a:t>
          </a:r>
          <a:endParaRPr lang="ru-RU" sz="2400" b="1" dirty="0"/>
        </a:p>
      </dgm:t>
    </dgm:pt>
    <dgm:pt modelId="{FA152288-212B-42B1-9ADD-FC3DBB577073}" type="parTrans" cxnId="{F0165D52-3738-4F00-A40F-EA91E21F5FE1}">
      <dgm:prSet/>
      <dgm:spPr/>
      <dgm:t>
        <a:bodyPr/>
        <a:lstStyle/>
        <a:p>
          <a:endParaRPr lang="ru-RU"/>
        </a:p>
      </dgm:t>
    </dgm:pt>
    <dgm:pt modelId="{8EA07D24-2A87-4D12-9802-BB949AFF5CDB}" type="sibTrans" cxnId="{F0165D52-3738-4F00-A40F-EA91E21F5FE1}">
      <dgm:prSet/>
      <dgm:spPr/>
      <dgm:t>
        <a:bodyPr/>
        <a:lstStyle/>
        <a:p>
          <a:endParaRPr lang="ru-RU"/>
        </a:p>
      </dgm:t>
    </dgm:pt>
    <dgm:pt modelId="{9C88BEBD-068E-4221-9A44-DC9053B689F6}">
      <dgm:prSet phldrT="[Текст]" custT="1"/>
      <dgm:spPr>
        <a:solidFill>
          <a:srgbClr val="9CFEEE">
            <a:alpha val="90000"/>
          </a:srgbClr>
        </a:solidFill>
      </dgm:spPr>
      <dgm:t>
        <a:bodyPr/>
        <a:lstStyle/>
        <a:p>
          <a:r>
            <a:rPr lang="ru-RU" sz="4000" dirty="0" smtClean="0"/>
            <a:t>10794,2</a:t>
          </a:r>
          <a:endParaRPr lang="ru-RU" sz="4000" dirty="0"/>
        </a:p>
      </dgm:t>
    </dgm:pt>
    <dgm:pt modelId="{098980F3-AE15-41C2-9039-315021BC9BD0}" type="parTrans" cxnId="{406B5EF0-38D2-47A1-81E6-834666161BB6}">
      <dgm:prSet/>
      <dgm:spPr/>
      <dgm:t>
        <a:bodyPr/>
        <a:lstStyle/>
        <a:p>
          <a:endParaRPr lang="ru-RU"/>
        </a:p>
      </dgm:t>
    </dgm:pt>
    <dgm:pt modelId="{200E4C87-6947-4885-9204-DF6B0AC8B7F1}" type="sibTrans" cxnId="{406B5EF0-38D2-47A1-81E6-834666161BB6}">
      <dgm:prSet/>
      <dgm:spPr/>
      <dgm:t>
        <a:bodyPr/>
        <a:lstStyle/>
        <a:p>
          <a:endParaRPr lang="ru-RU"/>
        </a:p>
      </dgm:t>
    </dgm:pt>
    <dgm:pt modelId="{6A1EC80B-7484-4536-A3F2-2F10203687AD}" type="pres">
      <dgm:prSet presAssocID="{8B64FD65-0507-41B4-B2BF-FA000279CA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3B80DF-77E9-4425-B012-5C71AB54DF78}" type="pres">
      <dgm:prSet presAssocID="{B7F0712A-54B1-4C91-ADDC-8E1A82305418}" presName="linNode" presStyleCnt="0"/>
      <dgm:spPr/>
    </dgm:pt>
    <dgm:pt modelId="{8261ECC5-36C6-4EFE-B9F4-6C735443212C}" type="pres">
      <dgm:prSet presAssocID="{B7F0712A-54B1-4C91-ADDC-8E1A8230541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CDDC3-1205-452A-98F0-7A63FA77263E}" type="pres">
      <dgm:prSet presAssocID="{B7F0712A-54B1-4C91-ADDC-8E1A823054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7FF17-9E42-4803-BA46-AB55AD2904BC}" type="pres">
      <dgm:prSet presAssocID="{16BAA4D6-D3BF-49F8-B08F-9A83BF13C98C}" presName="sp" presStyleCnt="0"/>
      <dgm:spPr/>
    </dgm:pt>
    <dgm:pt modelId="{A656E5F7-FDCB-4117-809A-CE2CDEFE75FC}" type="pres">
      <dgm:prSet presAssocID="{2A3E1DC8-3E9C-40CA-A90C-A0484A5E4DA0}" presName="linNode" presStyleCnt="0"/>
      <dgm:spPr/>
    </dgm:pt>
    <dgm:pt modelId="{FC38E5C2-FAE8-4360-9FAC-8A7137F64304}" type="pres">
      <dgm:prSet presAssocID="{2A3E1DC8-3E9C-40CA-A90C-A0484A5E4DA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052F3-4593-411B-AB47-E1A4BEA0CDDD}" type="pres">
      <dgm:prSet presAssocID="{2A3E1DC8-3E9C-40CA-A90C-A0484A5E4DA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28582-C659-4F20-9E2D-BBFAA5FE4C41}" type="pres">
      <dgm:prSet presAssocID="{27C56EBE-0D07-4C3C-AAC7-941CE3A75760}" presName="sp" presStyleCnt="0"/>
      <dgm:spPr/>
    </dgm:pt>
    <dgm:pt modelId="{1783E5AC-FD04-46E7-8EB3-C0137A669407}" type="pres">
      <dgm:prSet presAssocID="{FA85A4A1-AC73-4897-95EC-47F720F22990}" presName="linNode" presStyleCnt="0"/>
      <dgm:spPr/>
    </dgm:pt>
    <dgm:pt modelId="{93155A7B-DDD8-43E8-9DCB-8F376DA37133}" type="pres">
      <dgm:prSet presAssocID="{FA85A4A1-AC73-4897-95EC-47F720F2299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6FA36D-5E19-458C-9535-970BDD6A4F88}" type="pres">
      <dgm:prSet presAssocID="{FA85A4A1-AC73-4897-95EC-47F720F2299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63447C-6C6C-407B-84C6-4C791213CECA}" type="presOf" srcId="{9E389611-21C1-484C-943B-9ACAB7B231B1}" destId="{865052F3-4593-411B-AB47-E1A4BEA0CDDD}" srcOrd="0" destOrd="0" presId="urn:microsoft.com/office/officeart/2005/8/layout/vList5"/>
    <dgm:cxn modelId="{4D3FC4F0-A390-4600-AF7E-9F66E4056C05}" srcId="{B7F0712A-54B1-4C91-ADDC-8E1A82305418}" destId="{129131A2-6E87-472B-A754-C49250CC38DB}" srcOrd="0" destOrd="0" parTransId="{F505E5F7-1F5A-4F1F-9B8D-5CCEE3E9CB35}" sibTransId="{4F03DB04-A13F-4C80-A830-F8F0D474EE00}"/>
    <dgm:cxn modelId="{51F51045-217A-4C89-971C-76F99E14157B}" type="presOf" srcId="{8B64FD65-0507-41B4-B2BF-FA000279CA9C}" destId="{6A1EC80B-7484-4536-A3F2-2F10203687AD}" srcOrd="0" destOrd="0" presId="urn:microsoft.com/office/officeart/2005/8/layout/vList5"/>
    <dgm:cxn modelId="{F0165D52-3738-4F00-A40F-EA91E21F5FE1}" srcId="{8B64FD65-0507-41B4-B2BF-FA000279CA9C}" destId="{FA85A4A1-AC73-4897-95EC-47F720F22990}" srcOrd="2" destOrd="0" parTransId="{FA152288-212B-42B1-9ADD-FC3DBB577073}" sibTransId="{8EA07D24-2A87-4D12-9802-BB949AFF5CDB}"/>
    <dgm:cxn modelId="{A0440A92-B00F-4307-AA42-5029C3423FC2}" srcId="{2A3E1DC8-3E9C-40CA-A90C-A0484A5E4DA0}" destId="{9E389611-21C1-484C-943B-9ACAB7B231B1}" srcOrd="0" destOrd="0" parTransId="{3B3AA958-2BC3-4385-96AA-87BBE61DD6FB}" sibTransId="{968AA3DF-B092-4DA1-B195-EA0BDF3908C2}"/>
    <dgm:cxn modelId="{1741EDB4-330B-4B57-9788-D43C8A4F4A3C}" type="presOf" srcId="{129131A2-6E87-472B-A754-C49250CC38DB}" destId="{367CDDC3-1205-452A-98F0-7A63FA77263E}" srcOrd="0" destOrd="0" presId="urn:microsoft.com/office/officeart/2005/8/layout/vList5"/>
    <dgm:cxn modelId="{32F9CF1D-CA3B-4C59-9FB6-0462564FCE66}" srcId="{8B64FD65-0507-41B4-B2BF-FA000279CA9C}" destId="{2A3E1DC8-3E9C-40CA-A90C-A0484A5E4DA0}" srcOrd="1" destOrd="0" parTransId="{296CC265-311A-42C8-B940-851F2BF2530F}" sibTransId="{27C56EBE-0D07-4C3C-AAC7-941CE3A75760}"/>
    <dgm:cxn modelId="{47E39BD0-4293-4632-8989-E8E271F3C755}" srcId="{8B64FD65-0507-41B4-B2BF-FA000279CA9C}" destId="{B7F0712A-54B1-4C91-ADDC-8E1A82305418}" srcOrd="0" destOrd="0" parTransId="{DEBA09DA-F7C0-46C1-A2ED-295615762E90}" sibTransId="{16BAA4D6-D3BF-49F8-B08F-9A83BF13C98C}"/>
    <dgm:cxn modelId="{2B367316-91FC-434A-A222-7838E3E49BE4}" type="presOf" srcId="{FA85A4A1-AC73-4897-95EC-47F720F22990}" destId="{93155A7B-DDD8-43E8-9DCB-8F376DA37133}" srcOrd="0" destOrd="0" presId="urn:microsoft.com/office/officeart/2005/8/layout/vList5"/>
    <dgm:cxn modelId="{406B5EF0-38D2-47A1-81E6-834666161BB6}" srcId="{FA85A4A1-AC73-4897-95EC-47F720F22990}" destId="{9C88BEBD-068E-4221-9A44-DC9053B689F6}" srcOrd="0" destOrd="0" parTransId="{098980F3-AE15-41C2-9039-315021BC9BD0}" sibTransId="{200E4C87-6947-4885-9204-DF6B0AC8B7F1}"/>
    <dgm:cxn modelId="{2EA11FDF-2708-4BCC-8D4D-08E3B66F3885}" type="presOf" srcId="{2A3E1DC8-3E9C-40CA-A90C-A0484A5E4DA0}" destId="{FC38E5C2-FAE8-4360-9FAC-8A7137F64304}" srcOrd="0" destOrd="0" presId="urn:microsoft.com/office/officeart/2005/8/layout/vList5"/>
    <dgm:cxn modelId="{3DE51587-6CEE-4F92-B24E-8B49AF6BD09A}" type="presOf" srcId="{9C88BEBD-068E-4221-9A44-DC9053B689F6}" destId="{066FA36D-5E19-458C-9535-970BDD6A4F88}" srcOrd="0" destOrd="0" presId="urn:microsoft.com/office/officeart/2005/8/layout/vList5"/>
    <dgm:cxn modelId="{B62F0FCC-B047-4C13-9B2B-2B9EF7A70751}" type="presOf" srcId="{B7F0712A-54B1-4C91-ADDC-8E1A82305418}" destId="{8261ECC5-36C6-4EFE-B9F4-6C735443212C}" srcOrd="0" destOrd="0" presId="urn:microsoft.com/office/officeart/2005/8/layout/vList5"/>
    <dgm:cxn modelId="{3E8DFC1D-5578-40F3-9295-ECDADABAABEF}" type="presParOf" srcId="{6A1EC80B-7484-4536-A3F2-2F10203687AD}" destId="{2C3B80DF-77E9-4425-B012-5C71AB54DF78}" srcOrd="0" destOrd="0" presId="urn:microsoft.com/office/officeart/2005/8/layout/vList5"/>
    <dgm:cxn modelId="{7BA3C62B-2483-49F4-B249-819CC7E676AF}" type="presParOf" srcId="{2C3B80DF-77E9-4425-B012-5C71AB54DF78}" destId="{8261ECC5-36C6-4EFE-B9F4-6C735443212C}" srcOrd="0" destOrd="0" presId="urn:microsoft.com/office/officeart/2005/8/layout/vList5"/>
    <dgm:cxn modelId="{7722EA65-5A70-4F90-883A-E5C37F8E1C59}" type="presParOf" srcId="{2C3B80DF-77E9-4425-B012-5C71AB54DF78}" destId="{367CDDC3-1205-452A-98F0-7A63FA77263E}" srcOrd="1" destOrd="0" presId="urn:microsoft.com/office/officeart/2005/8/layout/vList5"/>
    <dgm:cxn modelId="{B28DEC3C-615B-4C06-AC90-0100A5E8599D}" type="presParOf" srcId="{6A1EC80B-7484-4536-A3F2-2F10203687AD}" destId="{1107FF17-9E42-4803-BA46-AB55AD2904BC}" srcOrd="1" destOrd="0" presId="urn:microsoft.com/office/officeart/2005/8/layout/vList5"/>
    <dgm:cxn modelId="{5535FC7C-9BAB-4A8B-8ED2-9E7FC6072EF3}" type="presParOf" srcId="{6A1EC80B-7484-4536-A3F2-2F10203687AD}" destId="{A656E5F7-FDCB-4117-809A-CE2CDEFE75FC}" srcOrd="2" destOrd="0" presId="urn:microsoft.com/office/officeart/2005/8/layout/vList5"/>
    <dgm:cxn modelId="{1710C448-6B35-4AB2-AC4C-A2C15A60205D}" type="presParOf" srcId="{A656E5F7-FDCB-4117-809A-CE2CDEFE75FC}" destId="{FC38E5C2-FAE8-4360-9FAC-8A7137F64304}" srcOrd="0" destOrd="0" presId="urn:microsoft.com/office/officeart/2005/8/layout/vList5"/>
    <dgm:cxn modelId="{D3805125-C7BD-4D5F-A1A4-7F1AA43765F2}" type="presParOf" srcId="{A656E5F7-FDCB-4117-809A-CE2CDEFE75FC}" destId="{865052F3-4593-411B-AB47-E1A4BEA0CDDD}" srcOrd="1" destOrd="0" presId="urn:microsoft.com/office/officeart/2005/8/layout/vList5"/>
    <dgm:cxn modelId="{77DE6A65-FD2C-4B55-9897-979CC229B90E}" type="presParOf" srcId="{6A1EC80B-7484-4536-A3F2-2F10203687AD}" destId="{2DD28582-C659-4F20-9E2D-BBFAA5FE4C41}" srcOrd="3" destOrd="0" presId="urn:microsoft.com/office/officeart/2005/8/layout/vList5"/>
    <dgm:cxn modelId="{AB4A5454-71ED-4DDB-A59A-EE6A3AB50783}" type="presParOf" srcId="{6A1EC80B-7484-4536-A3F2-2F10203687AD}" destId="{1783E5AC-FD04-46E7-8EB3-C0137A669407}" srcOrd="4" destOrd="0" presId="urn:microsoft.com/office/officeart/2005/8/layout/vList5"/>
    <dgm:cxn modelId="{B2EE5406-8FC7-4F2B-9DFE-295D0E7ACF00}" type="presParOf" srcId="{1783E5AC-FD04-46E7-8EB3-C0137A669407}" destId="{93155A7B-DDD8-43E8-9DCB-8F376DA37133}" srcOrd="0" destOrd="0" presId="urn:microsoft.com/office/officeart/2005/8/layout/vList5"/>
    <dgm:cxn modelId="{552A21DF-1F57-47B9-AC36-FC9C7F69366E}" type="presParOf" srcId="{1783E5AC-FD04-46E7-8EB3-C0137A669407}" destId="{066FA36D-5E19-458C-9535-970BDD6A4F88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0.675</cdr:x>
      <cdr:y>0.0375</cdr:y>
    </cdr:from>
    <cdr:to>
      <cdr:x>0.99815</cdr:x>
      <cdr:y>0.375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78" y="214313"/>
          <a:ext cx="2770223" cy="1928827"/>
        </a:xfrm>
        <a:prstGeom xmlns:a="http://schemas.openxmlformats.org/drawingml/2006/main" prst="rect">
          <a:avLst/>
        </a:prstGeom>
        <a:solidFill xmlns:a="http://schemas.openxmlformats.org/drawingml/2006/main">
          <a:srgbClr val="D1E8FF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896" tIns="35896" rIns="35896" bIns="35896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5pPr>
          <a:lvl6pPr marL="22860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6pPr>
          <a:lvl7pPr marL="27432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7pPr>
          <a:lvl8pPr marL="32004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8pPr>
          <a:lvl9pPr marL="36576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9pPr>
        </a:lstStyle>
        <a:p xmlns:a="http://schemas.openxmlformats.org/drawingml/2006/main">
          <a:pPr defTabSz="911225">
            <a:buFont typeface="Arial" charset="0"/>
            <a:buNone/>
          </a:pPr>
          <a:r>
            <a:rPr lang="ru-RU" altLang="ru-RU" sz="1600" b="1" dirty="0"/>
            <a:t>Цель: обеспечение доступности и условий для получения качественного образования обучающимися и воспитанниками Западнодвинского района</a:t>
          </a:r>
        </a:p>
      </cdr:txBody>
    </cdr:sp>
  </cdr:relSizeAnchor>
  <cdr:relSizeAnchor xmlns:cdr="http://schemas.openxmlformats.org/drawingml/2006/chartDrawing">
    <cdr:from>
      <cdr:x>0.66667</cdr:x>
      <cdr:y>0.72927</cdr:y>
    </cdr:from>
    <cdr:to>
      <cdr:x>0.94536</cdr:x>
      <cdr:y>1</cdr:y>
    </cdr:to>
    <cdr:pic>
      <cdr:nvPicPr>
        <cdr:cNvPr id="3" name="Picture 6" descr="C:\Users\Public\Pictures\Sample Pictures\1351866937_vysshee-obrazovanie1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="" xmlns:p="http://schemas.openxmlformats.org/presentationml/2006/main" xmlns:a14="http://schemas.microsoft.com/office/drawing/2010/main" xmlns:lc="http://schemas.openxmlformats.org/drawingml/2006/lockedCanvas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715040" y="5155709"/>
          <a:ext cx="2389124" cy="1547242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rgbClr val="C66951">
                <a:tint val="66000"/>
                <a:satMod val="160000"/>
              </a:srgbClr>
            </a:gs>
            <a:gs pos="50000">
              <a:srgbClr val="C66951">
                <a:tint val="44500"/>
                <a:satMod val="160000"/>
              </a:srgbClr>
            </a:gs>
            <a:gs pos="100000">
              <a:srgbClr val="C66951">
                <a:tint val="23500"/>
                <a:satMod val="160000"/>
              </a:srgbClr>
            </a:gs>
          </a:gsLst>
          <a:lin ang="13500000" scaled="1"/>
          <a:tileRect/>
        </a:gradFill>
        <a:effectLst xmlns:a="http://schemas.openxmlformats.org/drawingml/2006/main">
          <a:softEdge rad="317500"/>
        </a:effectLst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0.69355</cdr:x>
      <cdr:y>0.05634</cdr:y>
    </cdr:from>
    <cdr:to>
      <cdr:x>1</cdr:x>
      <cdr:y>0.53521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86512" y="285752"/>
          <a:ext cx="2714644" cy="2428892"/>
        </a:xfrm>
        <a:prstGeom xmlns:a="http://schemas.openxmlformats.org/drawingml/2006/main" prst="rect">
          <a:avLst/>
        </a:prstGeom>
        <a:solidFill xmlns:a="http://schemas.openxmlformats.org/drawingml/2006/main">
          <a:srgbClr val="D1E8FF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711" tIns="35711" rIns="35711" bIns="35711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5pPr>
          <a:lvl6pPr marL="22860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6pPr>
          <a:lvl7pPr marL="27432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7pPr>
          <a:lvl8pPr marL="32004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8pPr>
          <a:lvl9pPr marL="36576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9pPr>
        </a:lstStyle>
        <a:p xmlns:a="http://schemas.openxmlformats.org/drawingml/2006/main">
          <a:pPr defTabSz="906463"/>
          <a:r>
            <a:rPr lang="ru-RU" altLang="ru-RU" sz="1600" b="1" dirty="0"/>
            <a:t>Цель: повышение качества и </a:t>
          </a:r>
          <a:r>
            <a:rPr lang="ru-RU" altLang="ru-RU" sz="1600" b="1" dirty="0" smtClean="0"/>
            <a:t>разнообразия услуг</a:t>
          </a:r>
          <a:r>
            <a:rPr lang="ru-RU" altLang="ru-RU" sz="1600" b="1" dirty="0"/>
            <a:t>, </a:t>
          </a:r>
          <a:endParaRPr lang="ru-RU" altLang="ru-RU" sz="1600" b="1" dirty="0" smtClean="0"/>
        </a:p>
        <a:p xmlns:a="http://schemas.openxmlformats.org/drawingml/2006/main">
          <a:pPr defTabSz="906463"/>
          <a:r>
            <a:rPr lang="ru-RU" altLang="ru-RU" sz="1600" b="1" dirty="0" smtClean="0"/>
            <a:t> предоставляемых </a:t>
          </a:r>
          <a:r>
            <a:rPr lang="ru-RU" altLang="ru-RU" sz="1600" b="1" dirty="0"/>
            <a:t>в сфере культуры, удовлетворения потребностей в развитии и реализации культурного и духовного потенциала каждой личности</a:t>
          </a:r>
          <a:endParaRPr lang="ru-RU" altLang="ru-RU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78CAA-C924-415D-92AB-AA0F25ABA11F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6F70F-5734-4D79-B085-C6D011D4C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8C179D-CC45-4E7A-97E3-3A82F615E58A}" type="datetimeFigureOut">
              <a:rPr lang="ru-RU"/>
              <a:pPr>
                <a:defRPr/>
              </a:pPr>
              <a:t>09.04.2018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DFFC27-CFDC-4576-B9BD-A28937F7F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1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7" tIns="46339" rIns="92677" bIns="46339" anchor="b"/>
          <a:lstStyle/>
          <a:p>
            <a:pPr algn="r" defTabSz="912813"/>
            <a:fld id="{5A81B693-D370-475B-A7F7-5CC19A5D1997}" type="slidenum">
              <a:rPr lang="ru-RU" sz="1200">
                <a:latin typeface="Calibri" pitchFamily="34" charset="0"/>
              </a:rPr>
              <a:pPr algn="r" defTabSz="912813"/>
              <a:t>1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8975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4812" cy="4111625"/>
          </a:xfrm>
          <a:noFill/>
        </p:spPr>
        <p:txBody>
          <a:bodyPr wrap="square" lIns="92677" tIns="46339" rIns="92677" bIns="4633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08050"/>
            <a:fld id="{FC7D914B-B76E-4AF2-B35E-B1A826330193}" type="slidenum">
              <a:rPr lang="ru-RU" altLang="ru-RU" sz="1200">
                <a:latin typeface="Arial" charset="0"/>
              </a:rPr>
              <a:pPr algn="r" defTabSz="908050"/>
              <a:t>13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188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4800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8420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C0EB7C0E-A2A1-49B2-88E5-4743EB1B44D6}" type="slidenum">
              <a:rPr lang="ru-RU" altLang="ru-RU" sz="1200">
                <a:latin typeface="Arial" charset="0"/>
              </a:rPr>
              <a:pPr algn="r" defTabSz="919163"/>
              <a:t>13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08050"/>
            <a:fld id="{92EF58C1-5313-454A-B69C-B6AAC2543C89}" type="slidenum">
              <a:rPr lang="ru-RU" altLang="ru-RU" sz="1200">
                <a:latin typeface="Arial" charset="0"/>
              </a:rPr>
              <a:pPr algn="r" defTabSz="908050"/>
              <a:t>14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190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4800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0468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1DF1668D-9CA6-4E4C-B399-B14AA4EA4B27}" type="slidenum">
              <a:rPr lang="ru-RU" altLang="ru-RU" sz="1200">
                <a:latin typeface="Arial" charset="0"/>
              </a:rPr>
              <a:pPr algn="r" defTabSz="919163"/>
              <a:t>14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defTabSz="908050">
              <a:defRPr/>
            </a:pPr>
            <a:fld id="{DA3E0058-2480-4D46-AF71-8FC914360A8E}" type="slidenum">
              <a:rPr lang="ru-RU" sz="1200">
                <a:latin typeface="+mn-lt"/>
                <a:cs typeface="+mn-cs"/>
              </a:rPr>
              <a:pPr algn="r" defTabSz="908050">
                <a:defRPr/>
              </a:pPr>
              <a:t>17</a:t>
            </a:fld>
            <a:endParaRPr lang="ru-RU" sz="1200">
              <a:latin typeface="+mn-lt"/>
              <a:cs typeface="+mn-cs"/>
            </a:endParaRPr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74" tIns="45786" rIns="91574" bIns="45786" anchor="b"/>
          <a:lstStyle/>
          <a:p>
            <a:pPr algn="r" defTabSz="915988"/>
            <a:fld id="{A530060B-5570-45A1-8C56-49CED5AF51DB}" type="slidenum">
              <a:rPr lang="ru-RU" altLang="ru-RU" sz="1200">
                <a:latin typeface="Calibri" pitchFamily="34" charset="0"/>
              </a:rPr>
              <a:pPr algn="r" defTabSz="915988"/>
              <a:t>20</a:t>
            </a:fld>
            <a:endParaRPr lang="ru-RU" altLang="ru-RU" sz="1200">
              <a:latin typeface="Calibri" pitchFamily="34" charset="0"/>
            </a:endParaRPr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5175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574" tIns="45786" rIns="91574" bIns="45786" numCol="1" anchor="t" anchorCtr="0" compatLnSpc="1">
            <a:prstTxWarp prst="textNoShape">
              <a:avLst/>
            </a:prstTxWarp>
          </a:bodyPr>
          <a:lstStyle/>
          <a:p>
            <a:pPr defTabSz="915988"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2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3213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07203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4748B55A-4F1B-4D1D-B7ED-92A9448536E0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21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49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11" tIns="46807" rIns="93611" bIns="46807" anchor="b"/>
          <a:lstStyle/>
          <a:p>
            <a:pPr algn="r" defTabSz="928688"/>
            <a:fld id="{8DB4E50E-4655-4332-B591-1E6A68F46F4A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28688"/>
              <a:t>22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4812" cy="4113213"/>
          </a:xfrm>
          <a:noFill/>
        </p:spPr>
        <p:txBody>
          <a:bodyPr wrap="square" lIns="93611" tIns="46807" rIns="93611" bIns="4680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3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8BCD1086-5B08-4341-86CA-E210C6887CF1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23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7" tIns="46339" rIns="92677" bIns="46339" anchor="b"/>
          <a:lstStyle/>
          <a:p>
            <a:pPr algn="r" defTabSz="912813"/>
            <a:fld id="{06E7EAB0-62AC-489F-99AA-8B15575B56AD}" type="slidenum">
              <a:rPr lang="ru-RU" sz="1200">
                <a:latin typeface="Calibri" pitchFamily="34" charset="0"/>
              </a:rPr>
              <a:pPr algn="r" defTabSz="912813"/>
              <a:t>2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8975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4812" cy="4111625"/>
          </a:xfrm>
          <a:noFill/>
        </p:spPr>
        <p:txBody>
          <a:bodyPr wrap="square" lIns="92677" tIns="46339" rIns="92677" bIns="4633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3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8BCD1086-5B08-4341-86CA-E210C6887CF1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24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61" tIns="46332" rIns="92661" bIns="46332" anchor="b"/>
          <a:lstStyle/>
          <a:p>
            <a:pPr algn="r" defTabSz="909638"/>
            <a:fld id="{A51A7F1C-9822-40AD-904D-E3588C8E89D8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25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21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1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661" tIns="46332" rIns="92661" bIns="46332" numCol="1" anchor="t" anchorCtr="0" compatLnSpc="1">
            <a:prstTxWarp prst="textNoShape">
              <a:avLst/>
            </a:prstTxWarp>
          </a:bodyPr>
          <a:lstStyle/>
          <a:p>
            <a:pPr defTabSz="908050"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09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61" tIns="46332" rIns="92661" bIns="46332" anchor="b"/>
          <a:lstStyle/>
          <a:p>
            <a:pPr algn="r" defTabSz="912813"/>
            <a:fld id="{87864616-7497-43FB-AC39-177C621B5BFA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12813"/>
              <a:t>26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noFill/>
        </p:spPr>
        <p:txBody>
          <a:bodyPr wrap="square" lIns="92661" tIns="46332" rIns="92661" bIns="4633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1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23" tIns="46115" rIns="92223" bIns="46115" anchor="b"/>
          <a:lstStyle/>
          <a:p>
            <a:pPr algn="r" defTabSz="912813"/>
            <a:fld id="{908696CD-E6C1-4427-9B22-5599E2D9EF47}" type="slidenum">
              <a:rPr lang="ru-RU" altLang="ru-RU" sz="1200">
                <a:latin typeface="Arial" charset="0"/>
              </a:rPr>
              <a:pPr algn="r" defTabSz="912813"/>
              <a:t>27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1625"/>
          </a:xfrm>
          <a:noFill/>
        </p:spPr>
        <p:txBody>
          <a:bodyPr wrap="square" lIns="92223" tIns="46115" rIns="92223" bIns="4611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5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C2979531-862E-45CB-937F-BEB9E3DCE5F0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29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3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67" tIns="46486" rIns="92967" bIns="46486" anchor="b"/>
          <a:lstStyle/>
          <a:p>
            <a:pPr algn="r" defTabSz="909638"/>
            <a:fld id="{2A92C7C2-A4E8-4032-9E0E-205A609CCB02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30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967" tIns="46486" rIns="92967" bIns="4648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62776EC-E09B-428E-9A9C-CEFE9280DE53}" type="slidenum">
              <a:rPr lang="ru-RU"/>
              <a:pPr/>
              <a:t>31</a:t>
            </a:fld>
            <a:endParaRPr lang="ru-RU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3213"/>
          </a:xfrm>
          <a:noFill/>
        </p:spPr>
        <p:txBody>
          <a:bodyPr wrap="square" lIns="93238" tIns="46620" rIns="93238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64515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20" rIns="93238" bIns="46620" anchor="b"/>
          <a:lstStyle/>
          <a:p>
            <a:pPr algn="r" defTabSz="919163"/>
            <a:fld id="{A7B2A667-0265-4236-8CA8-1A8400497A91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3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DE39CD2-69CB-49C5-BDD8-026EC0F6443A}" type="slidenum">
              <a:rPr lang="ru-RU" sz="1200">
                <a:latin typeface="+mn-lt"/>
                <a:cs typeface="+mn-cs"/>
              </a:rPr>
              <a:pPr algn="r">
                <a:defRPr/>
              </a:pPr>
              <a:t>7</a:t>
            </a:fld>
            <a:endParaRPr lang="ru-RU" sz="1200">
              <a:latin typeface="+mn-lt"/>
              <a:cs typeface="+mn-cs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3213"/>
          </a:xfrm>
          <a:noFill/>
        </p:spPr>
        <p:txBody>
          <a:bodyPr wrap="square" lIns="93238" tIns="46620" rIns="93238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9395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20" rIns="93238" bIns="46620" anchor="b"/>
          <a:lstStyle/>
          <a:p>
            <a:pPr algn="r" defTabSz="919163"/>
            <a:fld id="{785FE9F1-4404-45BC-8CAB-A5834539561C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9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3213"/>
          </a:xfrm>
          <a:noFill/>
        </p:spPr>
        <p:txBody>
          <a:bodyPr wrap="square" lIns="93238" tIns="46620" rIns="93238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64515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20" rIns="93238" bIns="46620" anchor="b"/>
          <a:lstStyle/>
          <a:p>
            <a:pPr algn="r" defTabSz="919163"/>
            <a:fld id="{A7B2A667-0265-4236-8CA8-1A8400497A91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10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4800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6564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8A01D386-8164-439C-8755-01346B10DA33}" type="slidenum">
              <a:rPr lang="ru-RU" altLang="ru-RU" sz="1200">
                <a:latin typeface="Arial" charset="0"/>
              </a:rPr>
              <a:pPr algn="r" defTabSz="919163"/>
              <a:t>11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08050"/>
            <a:fld id="{CD32221F-8005-44BE-B17A-1DC72F625F0E}" type="slidenum">
              <a:rPr lang="ru-RU" altLang="ru-RU" sz="1200">
                <a:latin typeface="Arial" charset="0"/>
              </a:rPr>
              <a:pPr algn="r" defTabSz="908050"/>
              <a:t>12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4800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8612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A3D50E0C-CE3B-404E-9DD5-B21F6C93C320}" type="slidenum">
              <a:rPr lang="ru-RU" altLang="ru-RU" sz="1200">
                <a:latin typeface="Arial" charset="0"/>
              </a:rPr>
              <a:pPr algn="r" defTabSz="919163"/>
              <a:t>12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B8612-0CEC-4A73-B710-D747D8C4D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D6958-1827-43B9-85FE-1B08302D4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6A60D-D3EF-4764-96AA-F7AA135F4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C1094-E5CE-415E-8761-7C7848EB8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6F605-215C-4156-A4D6-09482813E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5EE41-B92B-414A-B7F3-9A50EA557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E4F43-FDA2-414E-8300-9815CAE92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F4521A3-2BC1-4667-B64B-3554E984E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2A24-D568-414A-8A0E-4E27CA3A3C39}" type="datetime1">
              <a:rPr lang="ru-RU" smtClean="0"/>
              <a:pPr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37E2-5D0A-4213-9953-B665852D34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6048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C918A-883B-4769-B46B-48D6245A2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AEA68-5A01-4993-B335-BA2D3478C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90794-A871-4863-8150-A01E6604A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164780B-C715-484D-A7B2-5D39CA0C3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045" indent="0" algn="ctr">
              <a:buNone/>
              <a:defRPr/>
            </a:lvl2pPr>
            <a:lvl3pPr marL="912091" indent="0" algn="ctr">
              <a:buNone/>
              <a:defRPr/>
            </a:lvl3pPr>
            <a:lvl4pPr marL="1368137" indent="0" algn="ctr">
              <a:buNone/>
              <a:defRPr/>
            </a:lvl4pPr>
            <a:lvl5pPr marL="1824192" indent="0" algn="ctr">
              <a:buNone/>
              <a:defRPr/>
            </a:lvl5pPr>
            <a:lvl6pPr marL="2280244" indent="0" algn="ctr">
              <a:buNone/>
              <a:defRPr/>
            </a:lvl6pPr>
            <a:lvl7pPr marL="2736296" indent="0" algn="ctr">
              <a:buNone/>
              <a:defRPr/>
            </a:lvl7pPr>
            <a:lvl8pPr marL="3192345" indent="0" algn="ctr">
              <a:buNone/>
              <a:defRPr/>
            </a:lvl8pPr>
            <a:lvl9pPr marL="364839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EA2A4E8-F992-4CCA-BAA5-144880957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644EA-3425-4A72-AC85-A598B48FA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DD81-06D9-4906-A560-6E7172499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D3E5A-DA38-4394-921F-AAD68DDD0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9B64A-3AF5-4127-BD78-F34F149AE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0DAF-3D92-4158-A701-F198811A1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24FFF-9399-45C6-8E02-A53340202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6F0B4-5AA2-4D7C-AF1A-BCF09758C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537E95-C434-4946-A022-00C83927F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  <p:sldLayoutId id="2147483671" r:id="rId12"/>
    <p:sldLayoutId id="2147483670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2" tIns="45430" rIns="90802" bIns="454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BE336A8-E66C-47BA-A842-B0497A4DF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3" r:id="rId2"/>
    <p:sldLayoutId id="2147483688" r:id="rId3"/>
    <p:sldLayoutId id="2147483692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401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0804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620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1611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5063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89088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43113" indent="-2254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97165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51187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05213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59248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1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040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077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611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0145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4174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8203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223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8A2776B-5A81-40B7-9D3C-9DBDB4CC7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90" r:id="rId3"/>
    <p:sldLayoutId id="2147483691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oleObject" Target="../embeddings/_____Microsoft_Office_Excel_97-20033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Relationship Id="rId5" Type="http://schemas.openxmlformats.org/officeDocument/2006/relationships/chart" Target="../charts/chart6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chart" Target="../charts/chart7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2.jpeg"/><Relationship Id="rId7" Type="http://schemas.openxmlformats.org/officeDocument/2006/relationships/diagramData" Target="../diagrams/data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diagramColors" Target="../diagrams/colors3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chart" Target="../charts/chart8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20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021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0211" name="Прямоугольник 12"/>
          <p:cNvSpPr>
            <a:spLocks noChangeArrowheads="1"/>
          </p:cNvSpPr>
          <p:nvPr/>
        </p:nvSpPr>
        <p:spPr bwMode="auto">
          <a:xfrm>
            <a:off x="285720" y="4643446"/>
            <a:ext cx="8651875" cy="92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defTabSz="906463"/>
            <a:r>
              <a:rPr lang="ru-RU" sz="1800" b="1" dirty="0"/>
              <a:t>К </a:t>
            </a:r>
            <a:r>
              <a:rPr lang="ru-RU" sz="1800" b="1" dirty="0" smtClean="0"/>
              <a:t>проекту решения Собрания депутатов Западнодвинского района Тверской области «Об исполнении </a:t>
            </a:r>
            <a:r>
              <a:rPr lang="ru-RU" sz="1800" b="1" dirty="0"/>
              <a:t>бюджета муниципального образования </a:t>
            </a:r>
            <a:endParaRPr lang="ru-RU" sz="1800" b="1" dirty="0" smtClean="0"/>
          </a:p>
          <a:p>
            <a:pPr defTabSz="906463"/>
            <a:r>
              <a:rPr lang="ru-RU" sz="1800" b="1" dirty="0" smtClean="0"/>
              <a:t>Западнодвинский </a:t>
            </a:r>
            <a:r>
              <a:rPr lang="ru-RU" sz="1800" b="1" dirty="0"/>
              <a:t>район Тверской области </a:t>
            </a:r>
            <a:r>
              <a:rPr lang="ru-RU" sz="1800" b="1" dirty="0" smtClean="0"/>
              <a:t>за 2017 год»</a:t>
            </a:r>
            <a:endParaRPr lang="ru-RU" sz="1800" b="1" dirty="0"/>
          </a:p>
        </p:txBody>
      </p:sp>
      <p:sp>
        <p:nvSpPr>
          <p:cNvPr id="350212" name="Rectangle 12"/>
          <p:cNvSpPr>
            <a:spLocks noChangeArrowheads="1"/>
          </p:cNvSpPr>
          <p:nvPr/>
        </p:nvSpPr>
        <p:spPr bwMode="auto">
          <a:xfrm>
            <a:off x="1042988" y="119063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defTabSz="906463">
              <a:buClr>
                <a:srgbClr val="0000FF"/>
              </a:buClr>
              <a:buSzPct val="65000"/>
            </a:pPr>
            <a:r>
              <a:rPr lang="ru-RU" sz="2000" b="1">
                <a:solidFill>
                  <a:srgbClr val="FFFFFF"/>
                </a:solidFill>
              </a:rPr>
              <a:t>ФИНАНСОВЫЙ ОТДЕЛ ЗАПАДНОДВИНСКОГО РАЙОНА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2976" y="2428868"/>
            <a:ext cx="6842125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06463">
              <a:defRPr/>
            </a:pPr>
            <a:r>
              <a:rPr lang="ru-RU" sz="2800" b="1" cap="all" dirty="0">
                <a:solidFill>
                  <a:prstClr val="black"/>
                </a:solidFill>
              </a:rPr>
              <a:t>Бюджет</a:t>
            </a:r>
          </a:p>
          <a:p>
            <a:pPr defTabSz="906463">
              <a:defRPr/>
            </a:pPr>
            <a:r>
              <a:rPr lang="ru-RU" sz="2800" b="1" cap="all" dirty="0">
                <a:solidFill>
                  <a:prstClr val="black"/>
                </a:solidFill>
              </a:rPr>
              <a:t>Для граждан</a:t>
            </a:r>
          </a:p>
        </p:txBody>
      </p:sp>
      <p:pic>
        <p:nvPicPr>
          <p:cNvPr id="35021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Прямоугольник 12"/>
          <p:cNvSpPr>
            <a:spLocks noChangeArrowheads="1"/>
          </p:cNvSpPr>
          <p:nvPr/>
        </p:nvSpPr>
        <p:spPr bwMode="auto">
          <a:xfrm>
            <a:off x="639763" y="3284538"/>
            <a:ext cx="8210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800" b="1">
                <a:solidFill>
                  <a:schemeClr val="tx1"/>
                </a:solidFill>
              </a:rPr>
              <a:t>ДОХОДЫ БЮДЖЕТА</a:t>
            </a:r>
          </a:p>
        </p:txBody>
      </p:sp>
      <p:pic>
        <p:nvPicPr>
          <p:cNvPr id="6349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8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Прямоугольник 12"/>
          <p:cNvSpPr>
            <a:spLocks noChangeArrowheads="1"/>
          </p:cNvSpPr>
          <p:nvPr/>
        </p:nvSpPr>
        <p:spPr bwMode="auto">
          <a:xfrm>
            <a:off x="1071538" y="-4764"/>
            <a:ext cx="8072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Динамика налоговых и неналоговых доходов бюджета МО Западнодвинский район Тверской области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2013 </a:t>
            </a:r>
            <a:r>
              <a:rPr lang="ru-RU" altLang="ru-RU" sz="2000" b="1" dirty="0">
                <a:solidFill>
                  <a:srgbClr val="F9F9F9"/>
                </a:solidFill>
              </a:rPr>
              <a:t>–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2017гг. (тыс.руб.)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84744" name="Group 1448"/>
          <p:cNvGraphicFramePr>
            <a:graphicFrameLocks noGrp="1"/>
          </p:cNvGraphicFramePr>
          <p:nvPr/>
        </p:nvGraphicFramePr>
        <p:xfrm>
          <a:off x="179390" y="1000107"/>
          <a:ext cx="8607451" cy="5749626"/>
        </p:xfrm>
        <a:graphic>
          <a:graphicData uri="http://schemas.openxmlformats.org/drawingml/2006/table">
            <a:tbl>
              <a:tblPr/>
              <a:tblGrid>
                <a:gridCol w="1458679"/>
                <a:gridCol w="715344"/>
                <a:gridCol w="715344"/>
                <a:gridCol w="713788"/>
                <a:gridCol w="713788"/>
                <a:gridCol w="715344"/>
                <a:gridCol w="715344"/>
                <a:gridCol w="713788"/>
                <a:gridCol w="715344"/>
                <a:gridCol w="715344"/>
                <a:gridCol w="715344"/>
              </a:tblGrid>
              <a:tr h="4985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   2013 г.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46138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Темп роста, %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 2014г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Темп роста, %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2015г.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Темп роста, %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Факт 2016г.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Темп роста, %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2017г.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2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Налоговые и неналоговые доходы - всего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109240,8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115,2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100303,6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101276,7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107366,0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106,0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102701,9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95,6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том числе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82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Налоговые доходы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85186,8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87271,9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93078,3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106,6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94651,5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101,7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93956,9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3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- налог на  доходы физических лиц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75923,2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777502,6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102,1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82666,9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106,7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86208,4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104,3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85710,9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налоги на совокупный доход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8640,2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101,7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8712,9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100,7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9247,1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7483,1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7295,9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97,5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- государственная пошлина и др.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614,3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945,2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153,9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1164,4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122,9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960,0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950,1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99,0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72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Неналоговые доходы</a:t>
                      </a:r>
                      <a:endParaRPr kumimoji="0" lang="ru-RU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24054,0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205,4,2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13031,7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54,2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8198,4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62,9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12714,5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155,1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8745,0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 них: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доходы от использования имущества, находящегося  в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гос-й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 муниципальной собственности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7129,0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134,6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3025,0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42,4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3242,2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107,2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4060,8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125,2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4909,4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108,3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41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доходы от продажи материальных и нематериальных активов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13990,2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311,7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7315,6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52,3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2890,6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5712,2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197,6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590,1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7388" algn="l"/>
                        </a:tabLst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10,3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5665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Прямоугольник 12"/>
          <p:cNvSpPr>
            <a:spLocks noChangeArrowheads="1"/>
          </p:cNvSpPr>
          <p:nvPr/>
        </p:nvSpPr>
        <p:spPr bwMode="auto">
          <a:xfrm>
            <a:off x="1000100" y="-4763"/>
            <a:ext cx="8143900" cy="70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Динамика налоговых и неналоговых доходов бюджета МО Западнодвинский район Тверской области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2013 </a:t>
            </a:r>
            <a:r>
              <a:rPr lang="ru-RU" altLang="ru-RU" sz="2000" b="1" dirty="0">
                <a:solidFill>
                  <a:srgbClr val="F9F9F9"/>
                </a:solidFill>
              </a:rPr>
              <a:t>–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2017гг. (тыс.руб.)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pic>
        <p:nvPicPr>
          <p:cNvPr id="67725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500034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0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401" name="Прямоугольник 12"/>
          <p:cNvSpPr>
            <a:spLocks noChangeArrowheads="1"/>
          </p:cNvSpPr>
          <p:nvPr/>
        </p:nvSpPr>
        <p:spPr bwMode="auto">
          <a:xfrm>
            <a:off x="250825" y="-4763"/>
            <a:ext cx="88931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Структура налоговых и неналоговых доходов бюджета МО Западнодвинский район Тверской области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 за 2017 </a:t>
            </a:r>
            <a:r>
              <a:rPr lang="ru-RU" altLang="ru-RU" sz="2000" b="1" dirty="0">
                <a:solidFill>
                  <a:srgbClr val="F9F9F9"/>
                </a:solidFill>
              </a:rPr>
              <a:t>год тыс.руб.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 txBox="1">
            <a:spLocks noGrp="1"/>
          </p:cNvSpPr>
          <p:nvPr/>
        </p:nvSpPr>
        <p:spPr>
          <a:xfrm>
            <a:off x="7010400" y="52070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9" name="Object 6"/>
          <p:cNvGraphicFramePr>
            <a:graphicFrameLocks noGrp="1" noChangeAspect="1"/>
          </p:cNvGraphicFramePr>
          <p:nvPr>
            <p:ph/>
          </p:nvPr>
        </p:nvGraphicFramePr>
        <p:xfrm>
          <a:off x="285720" y="1181100"/>
          <a:ext cx="8643998" cy="530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7403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572264" y="1214422"/>
            <a:ext cx="2057408" cy="5715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102 701,9 тыс.руб.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5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354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355" name="Прямоугольник 12"/>
          <p:cNvSpPr>
            <a:spLocks noChangeArrowheads="1"/>
          </p:cNvSpPr>
          <p:nvPr/>
        </p:nvSpPr>
        <p:spPr bwMode="auto">
          <a:xfrm>
            <a:off x="1187450" y="-4763"/>
            <a:ext cx="7956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Структура безвозмездных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поступлений из других бюджетов бюджетной системы РФ  за 2017 </a:t>
            </a:r>
            <a:r>
              <a:rPr lang="ru-RU" altLang="ru-RU" sz="2000" b="1" dirty="0">
                <a:solidFill>
                  <a:srgbClr val="F9F9F9"/>
                </a:solidFill>
              </a:rPr>
              <a:t>год (тыс.руб.)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539750" y="1196975"/>
          <a:ext cx="8229600" cy="5192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5357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643702" y="1285860"/>
            <a:ext cx="1985970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212 270,1 тыс.руб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48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149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1" name="Rectangle 12"/>
          <p:cNvSpPr>
            <a:spLocks noChangeArrowheads="1"/>
          </p:cNvSpPr>
          <p:nvPr/>
        </p:nvSpPr>
        <p:spPr bwMode="auto">
          <a:xfrm>
            <a:off x="395288" y="3068638"/>
            <a:ext cx="820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2400" b="1">
                <a:solidFill>
                  <a:schemeClr val="tx1"/>
                </a:solidFill>
              </a:rPr>
              <a:t>РАСХОДЫ  БЮДЖЕТА</a:t>
            </a:r>
            <a:endParaRPr lang="ru-RU" altLang="ru-RU" sz="2000" b="1">
              <a:solidFill>
                <a:schemeClr val="tx1"/>
              </a:solidFill>
            </a:endParaRPr>
          </a:p>
        </p:txBody>
      </p:sp>
      <p:pic>
        <p:nvPicPr>
          <p:cNvPr id="19149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7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538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3539" name="Rectangle 12"/>
          <p:cNvSpPr>
            <a:spLocks noChangeArrowheads="1"/>
          </p:cNvSpPr>
          <p:nvPr/>
        </p:nvSpPr>
        <p:spPr bwMode="auto">
          <a:xfrm>
            <a:off x="1042988" y="115888"/>
            <a:ext cx="7850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2000" b="1">
                <a:solidFill>
                  <a:srgbClr val="FFFFFF"/>
                </a:solidFill>
              </a:rPr>
              <a:t>Расходы бюджета МО Западнодвинский район Тверской области</a:t>
            </a:r>
          </a:p>
        </p:txBody>
      </p:sp>
      <p:sp>
        <p:nvSpPr>
          <p:cNvPr id="193541" name="Rectangle 60"/>
          <p:cNvSpPr>
            <a:spLocks noGrp="1"/>
          </p:cNvSpPr>
          <p:nvPr>
            <p:ph type="body" idx="4294967295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/>
              <a:t>Начиная с 2014 года МО Западнодвинский район Тверской области перешел  к формированию и исполнению районного бюджета на основе муниципальных программ. 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Районный бюджет на 2017 год сформирован  на   основе 8  постановлений администрации Западнодвинского района  о внесении изменений в ранее утвержденные муниципальные программы, объем бюджетных ассигнований на финансовое обеспечение реализации которых изменяется в очередном финансовом году.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Доля «программных» расходов в бюджете МО Западнодвинский район Тверской области за 2017 год составляет  99,8%.</a:t>
            </a:r>
          </a:p>
        </p:txBody>
      </p:sp>
      <p:pic>
        <p:nvPicPr>
          <p:cNvPr id="193542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94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594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5947" name="Rectangle 12"/>
          <p:cNvSpPr>
            <a:spLocks noChangeArrowheads="1"/>
          </p:cNvSpPr>
          <p:nvPr/>
        </p:nvSpPr>
        <p:spPr bwMode="auto">
          <a:xfrm>
            <a:off x="900113" y="0"/>
            <a:ext cx="7993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2000" b="1" dirty="0">
                <a:solidFill>
                  <a:srgbClr val="FFFFFF"/>
                </a:solidFill>
              </a:rPr>
              <a:t>Программные и не программные расходы бюджета МО Западнодвинский район Тверской области </a:t>
            </a:r>
            <a:r>
              <a:rPr lang="ru-RU" altLang="ru-RU" sz="2000" b="1" dirty="0" smtClean="0">
                <a:solidFill>
                  <a:srgbClr val="FFFFFF"/>
                </a:solidFill>
              </a:rPr>
              <a:t>за 2017 </a:t>
            </a:r>
            <a:r>
              <a:rPr lang="ru-RU" altLang="ru-RU" sz="2000" b="1" dirty="0">
                <a:solidFill>
                  <a:srgbClr val="FFFFFF"/>
                </a:solidFill>
              </a:rPr>
              <a:t>год  (тыс.руб.)</a:t>
            </a:r>
          </a:p>
        </p:txBody>
      </p:sp>
      <p:sp>
        <p:nvSpPr>
          <p:cNvPr id="295949" name="Rectangle 15"/>
          <p:cNvSpPr>
            <a:spLocks noGrp="1"/>
          </p:cNvSpPr>
          <p:nvPr>
            <p:ph type="body" sz="half" idx="2"/>
          </p:nvPr>
        </p:nvSpPr>
        <p:spPr>
          <a:xfrm>
            <a:off x="5000628" y="1000108"/>
            <a:ext cx="3754437" cy="4603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600" b="1" u="sng" dirty="0" smtClean="0"/>
              <a:t>Всего расходы:  323 983,3 тыс.руб.</a:t>
            </a:r>
          </a:p>
        </p:txBody>
      </p:sp>
      <p:graphicFrame>
        <p:nvGraphicFramePr>
          <p:cNvPr id="9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357158" y="1541833"/>
          <a:ext cx="8358245" cy="4479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95950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71" name="Object 27"/>
          <p:cNvGraphicFramePr>
            <a:graphicFrameLocks/>
          </p:cNvGraphicFramePr>
          <p:nvPr/>
        </p:nvGraphicFramePr>
        <p:xfrm>
          <a:off x="323850" y="1076325"/>
          <a:ext cx="8172450" cy="5138757"/>
        </p:xfrm>
        <a:graphic>
          <a:graphicData uri="http://schemas.openxmlformats.org/presentationml/2006/ole">
            <p:oleObj spid="_x0000_s6171" name="Worksheet" r:id="rId3" imgW="8172416" imgH="4200532" progId="Excel.Sheet.8">
              <p:embed/>
            </p:oleObj>
          </a:graphicData>
        </a:graphic>
      </p:graphicFrame>
      <p:sp>
        <p:nvSpPr>
          <p:cNvPr id="6173" name="Прямоугольник 5"/>
          <p:cNvSpPr>
            <a:spLocks noChangeArrowheads="1"/>
          </p:cNvSpPr>
          <p:nvPr/>
        </p:nvSpPr>
        <p:spPr bwMode="auto">
          <a:xfrm>
            <a:off x="1187450" y="93663"/>
            <a:ext cx="76946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000" b="1" dirty="0">
                <a:solidFill>
                  <a:schemeClr val="tx1"/>
                </a:solidFill>
              </a:rPr>
              <a:t>ДИНАМИКА РАСХОДОВ МО ЗАПАДНОДВИНСКИЙ РАЙОН ТВЕРСКОЙ ОБЛАСТИ ЗА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2013 </a:t>
            </a:r>
            <a:r>
              <a:rPr lang="ru-RU" altLang="ru-RU" sz="2000" b="1" dirty="0">
                <a:solidFill>
                  <a:schemeClr val="tx1"/>
                </a:solidFill>
              </a:rPr>
              <a:t>–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2017 </a:t>
            </a:r>
            <a:r>
              <a:rPr lang="ru-RU" altLang="ru-RU" sz="2000" b="1" dirty="0">
                <a:solidFill>
                  <a:schemeClr val="tx1"/>
                </a:solidFill>
              </a:rPr>
              <a:t>ГОДЫ  (ТЫС. РУБ.)</a:t>
            </a:r>
          </a:p>
        </p:txBody>
      </p:sp>
      <p:pic>
        <p:nvPicPr>
          <p:cNvPr id="617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19" name="Object 27"/>
          <p:cNvGraphicFramePr>
            <a:graphicFrameLocks noGrp="1"/>
          </p:cNvGraphicFramePr>
          <p:nvPr>
            <p:ph idx="1"/>
          </p:nvPr>
        </p:nvGraphicFramePr>
        <p:xfrm>
          <a:off x="571500" y="819150"/>
          <a:ext cx="8248650" cy="5105400"/>
        </p:xfrm>
        <a:graphic>
          <a:graphicData uri="http://schemas.openxmlformats.org/presentationml/2006/ole">
            <p:oleObj spid="_x0000_s8219" name="Worksheet" r:id="rId4" imgW="8248751" imgH="5105375" progId="Excel.Sheet.8">
              <p:embed/>
            </p:oleObj>
          </a:graphicData>
        </a:graphic>
      </p:graphicFrame>
      <p:sp>
        <p:nvSpPr>
          <p:cNvPr id="8220" name="TextBox 1"/>
          <p:cNvSpPr txBox="1">
            <a:spLocks noChangeArrowheads="1"/>
          </p:cNvSpPr>
          <p:nvPr/>
        </p:nvSpPr>
        <p:spPr bwMode="auto">
          <a:xfrm>
            <a:off x="2143108" y="1428736"/>
            <a:ext cx="1285884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altLang="ru-RU" sz="1600" b="1" dirty="0" smtClean="0">
                <a:latin typeface="Arial" charset="0"/>
              </a:rPr>
              <a:t>277 853,5</a:t>
            </a:r>
            <a:endParaRPr lang="ru-RU" altLang="ru-RU" sz="1600" b="1" dirty="0">
              <a:latin typeface="Arial" charset="0"/>
            </a:endParaRPr>
          </a:p>
        </p:txBody>
      </p:sp>
      <p:sp>
        <p:nvSpPr>
          <p:cNvPr id="8221" name="TextBox 1"/>
          <p:cNvSpPr txBox="1">
            <a:spLocks noChangeArrowheads="1"/>
          </p:cNvSpPr>
          <p:nvPr/>
        </p:nvSpPr>
        <p:spPr bwMode="auto">
          <a:xfrm>
            <a:off x="5208588" y="4283075"/>
            <a:ext cx="86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ru-RU" altLang="ru-RU" sz="1600">
              <a:latin typeface="Arial" charset="0"/>
            </a:endParaRPr>
          </a:p>
        </p:txBody>
      </p:sp>
      <p:sp>
        <p:nvSpPr>
          <p:cNvPr id="8222" name="TextBox 1"/>
          <p:cNvSpPr txBox="1">
            <a:spLocks noChangeArrowheads="1"/>
          </p:cNvSpPr>
          <p:nvPr/>
        </p:nvSpPr>
        <p:spPr bwMode="auto">
          <a:xfrm>
            <a:off x="3206750" y="4354513"/>
            <a:ext cx="86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ru-RU" altLang="ru-RU" sz="1600">
              <a:latin typeface="Arial" charset="0"/>
            </a:endParaRPr>
          </a:p>
        </p:txBody>
      </p:sp>
      <p:sp>
        <p:nvSpPr>
          <p:cNvPr id="8224" name="Rectangle 12"/>
          <p:cNvSpPr>
            <a:spLocks noChangeArrowheads="1"/>
          </p:cNvSpPr>
          <p:nvPr/>
        </p:nvSpPr>
        <p:spPr bwMode="auto">
          <a:xfrm>
            <a:off x="1258888" y="0"/>
            <a:ext cx="7777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1800" b="1" dirty="0">
                <a:solidFill>
                  <a:schemeClr val="tx1"/>
                </a:solidFill>
              </a:rPr>
              <a:t>РАСХОДЫ МО ЗАПАДНОДВИНСКИЙ РАЙОН ТВЕРСКОЙ ОБЛАСТИ </a:t>
            </a:r>
            <a:r>
              <a:rPr lang="ru-RU" altLang="ru-RU" sz="1800" b="1" dirty="0" smtClean="0">
                <a:solidFill>
                  <a:schemeClr val="tx1"/>
                </a:solidFill>
              </a:rPr>
              <a:t>ЗА 2017 </a:t>
            </a:r>
            <a:r>
              <a:rPr lang="ru-RU" altLang="ru-RU" sz="1800" b="1" dirty="0">
                <a:solidFill>
                  <a:schemeClr val="tx1"/>
                </a:solidFill>
              </a:rPr>
              <a:t>ГОД ПО ОТРАСЛЯМ </a:t>
            </a:r>
            <a:r>
              <a:rPr lang="ru-RU" altLang="ru-RU" sz="1600" b="1" dirty="0">
                <a:solidFill>
                  <a:schemeClr val="tx1"/>
                </a:solidFill>
              </a:rPr>
              <a:t>(ТЫС. РУБ.)</a:t>
            </a:r>
            <a:r>
              <a:rPr lang="ru-RU" altLang="ru-RU" sz="1600" b="1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8225" name="Picture 15" descr="2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6" name="Рисунок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12"/>
          <p:cNvSpPr>
            <a:spLocks noChangeArrowheads="1"/>
          </p:cNvSpPr>
          <p:nvPr/>
        </p:nvSpPr>
        <p:spPr bwMode="auto">
          <a:xfrm>
            <a:off x="539750" y="119063"/>
            <a:ext cx="8424863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defTabSz="906463">
              <a:buClr>
                <a:srgbClr val="0000FF"/>
              </a:buClr>
              <a:buSzPct val="65000"/>
            </a:pPr>
            <a:r>
              <a:rPr lang="ru-RU" sz="2000" b="1">
                <a:solidFill>
                  <a:srgbClr val="FFFFFF"/>
                </a:solidFill>
              </a:rPr>
              <a:t>СОДЕРЖАНИЕ БЮДЖЕТА ДЛЯ ГРАЖДАН</a:t>
            </a:r>
          </a:p>
        </p:txBody>
      </p:sp>
      <p:sp>
        <p:nvSpPr>
          <p:cNvPr id="31748" name="TextBox 2"/>
          <p:cNvSpPr txBox="1">
            <a:spLocks noChangeArrowheads="1"/>
          </p:cNvSpPr>
          <p:nvPr/>
        </p:nvSpPr>
        <p:spPr bwMode="auto">
          <a:xfrm>
            <a:off x="179388" y="2079625"/>
            <a:ext cx="878522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 smtClean="0"/>
              <a:t>ОБЩАЯ </a:t>
            </a:r>
            <a:r>
              <a:rPr lang="ru-RU" sz="1800" b="1" dirty="0"/>
              <a:t>ХАРАКТЕРИСТИКА БЮДЖЕТА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ДОХОДЫ БЮДЖЕТА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РАСХОДЫ БЮДЖЕТА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МЕЖБЮДЖЕТНЫЕ ОТНОШЕНИЯ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ДОПОЛНИТЕЛЬНАЯ ИНФОРМАЦИЯ</a:t>
            </a:r>
          </a:p>
        </p:txBody>
      </p:sp>
      <p:pic>
        <p:nvPicPr>
          <p:cNvPr id="3174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Rectangle 12"/>
          <p:cNvSpPr>
            <a:spLocks noChangeArrowheads="1"/>
          </p:cNvSpPr>
          <p:nvPr/>
        </p:nvSpPr>
        <p:spPr bwMode="auto">
          <a:xfrm>
            <a:off x="1116013" y="23813"/>
            <a:ext cx="79200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1800" b="1">
                <a:solidFill>
                  <a:schemeClr val="tx1"/>
                </a:solidFill>
              </a:rPr>
              <a:t>РАСХОДЫ МО ЗАПАДНОДВИНСКИЙ РАЙОН ТВЕРСКОЙ ОБЛАСТИ НА РЕАЛИЗАЦИЮ МУНИЦИПАЛЬНЫХ ПРОГРАММ (ТЫС. РУБ.)</a:t>
            </a:r>
          </a:p>
          <a:p>
            <a:pPr>
              <a:buClr>
                <a:srgbClr val="0000FF"/>
              </a:buClr>
              <a:buSzPct val="65000"/>
            </a:pPr>
            <a:endParaRPr lang="ru-RU" altLang="ru-RU" b="1">
              <a:solidFill>
                <a:schemeClr val="tx1"/>
              </a:solidFill>
            </a:endParaRPr>
          </a:p>
        </p:txBody>
      </p:sp>
      <p:graphicFrame>
        <p:nvGraphicFramePr>
          <p:cNvPr id="301105" name="Group 49"/>
          <p:cNvGraphicFramePr>
            <a:graphicFrameLocks noGrp="1"/>
          </p:cNvGraphicFramePr>
          <p:nvPr/>
        </p:nvGraphicFramePr>
        <p:xfrm>
          <a:off x="179388" y="765175"/>
          <a:ext cx="8785225" cy="5606401"/>
        </p:xfrm>
        <a:graphic>
          <a:graphicData uri="http://schemas.openxmlformats.org/drawingml/2006/table">
            <a:tbl>
              <a:tblPr/>
              <a:tblGrid>
                <a:gridCol w="4576762"/>
                <a:gridCol w="1403350"/>
                <a:gridCol w="1401763"/>
                <a:gridCol w="140335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программы</a:t>
                      </a: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 Развитие системы образования в МО Западнодвинский район Тверской области</a:t>
                      </a: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150 816,4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157 067,5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+ 6 251,1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714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 Развитие сферы культуры в МО Западнодвинский район      Тверской области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19 620,7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25 415,6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+ 5 794,9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 Развитие физической культуры и спорта в МО Запднодвинский район Тверской области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7 540,7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10 794,2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+ 3 253,5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 Социальная и молодежная политика в МО Западнодвинский район Тверской области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15 235,3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14 128,7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- 1 106,6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5)  Развитие экономического потенциала и управление муниципальным имуществом, земельными ресурсами в Западнодвинском районе Тверской области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31 090,5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69 084,7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+37 994,2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6)  Обеспечение комплексной безопасности жизнедеятельности населения в МО Западнодвинский район Тверской области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1 452,5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1 765,5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+ 31,3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7)  Муниципальное управление в МО Западнодвинский район Тверской области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29 907,2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30 098,0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+ 190,8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8)  Управление финансами в МО Западнодвинский район Тверской области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21 531,6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14 941,2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- 6 590,4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277 853,5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323 295,4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+ 45 441,9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110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177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6179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52388" y="-3175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42" name="Прямоугольник 12"/>
          <p:cNvSpPr>
            <a:spLocks noChangeArrowheads="1"/>
          </p:cNvSpPr>
          <p:nvPr/>
        </p:nvSpPr>
        <p:spPr bwMode="auto">
          <a:xfrm>
            <a:off x="677863" y="3284538"/>
            <a:ext cx="8353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cap="small" dirty="0">
                <a:solidFill>
                  <a:schemeClr val="tx1"/>
                </a:solidFill>
              </a:rPr>
              <a:t>Межбюджетные обязательства</a:t>
            </a:r>
            <a:endParaRPr lang="ru-RU" altLang="ru-RU" sz="1800" b="1" cap="small" dirty="0">
              <a:solidFill>
                <a:schemeClr val="tx1"/>
              </a:solidFill>
            </a:endParaRPr>
          </a:p>
        </p:txBody>
      </p:sp>
      <p:pic>
        <p:nvPicPr>
          <p:cNvPr id="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2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27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8" name="Прямоугольник 12"/>
          <p:cNvSpPr>
            <a:spLocks noChangeArrowheads="1"/>
          </p:cNvSpPr>
          <p:nvPr/>
        </p:nvSpPr>
        <p:spPr bwMode="auto">
          <a:xfrm>
            <a:off x="1122363" y="0"/>
            <a:ext cx="80216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cap="small" dirty="0" smtClean="0">
                <a:solidFill>
                  <a:schemeClr val="bg1"/>
                </a:solidFill>
              </a:rPr>
              <a:t>Межбюджетные трансферты  полученные  МО Западнодвинский район Тверской области  в 2014-2017 годы </a:t>
            </a:r>
            <a:r>
              <a:rPr lang="ru-RU" altLang="ru-RU" sz="2000" b="1" cap="small" dirty="0" smtClean="0">
                <a:solidFill>
                  <a:schemeClr val="tx1"/>
                </a:solidFill>
              </a:rPr>
              <a:t>(тыс.руб.)</a:t>
            </a:r>
            <a:endParaRPr lang="ru-RU" altLang="ru-RU" sz="2000" b="1" cap="small" dirty="0">
              <a:solidFill>
                <a:schemeClr val="tx1"/>
              </a:solidFill>
            </a:endParaRPr>
          </a:p>
        </p:txBody>
      </p:sp>
      <p:pic>
        <p:nvPicPr>
          <p:cNvPr id="1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Диаграмма 19"/>
          <p:cNvGraphicFramePr/>
          <p:nvPr/>
        </p:nvGraphicFramePr>
        <p:xfrm>
          <a:off x="785786" y="1214422"/>
          <a:ext cx="814393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209" tIns="45615" rIns="91209" bIns="45615">
            <a:spAutoFit/>
          </a:bodyPr>
          <a:lstStyle/>
          <a:p>
            <a:pPr algn="l" defTabSz="9120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1437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23" name="Прямоугольник 12"/>
          <p:cNvSpPr>
            <a:spLocks noChangeArrowheads="1"/>
          </p:cNvSpPr>
          <p:nvPr/>
        </p:nvSpPr>
        <p:spPr bwMode="auto">
          <a:xfrm>
            <a:off x="1042988" y="3111500"/>
            <a:ext cx="7439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1209" tIns="45615" rIns="91209" bIns="45615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400" b="1" cap="small" dirty="0" smtClean="0">
                <a:latin typeface="Times New Roman" panose="02020603050405020304" pitchFamily="18" charset="0"/>
              </a:rPr>
              <a:t>Дополнительная информация</a:t>
            </a:r>
            <a:endParaRPr lang="ru-RU" altLang="ru-RU" sz="1600" b="1" cap="small" dirty="0">
              <a:latin typeface="Times New Roman" panose="02020603050405020304" pitchFamily="18" charset="0"/>
            </a:endParaRPr>
          </a:p>
        </p:txBody>
      </p:sp>
      <p:pic>
        <p:nvPicPr>
          <p:cNvPr id="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209" tIns="45615" rIns="91209" bIns="45615">
            <a:spAutoFit/>
          </a:bodyPr>
          <a:lstStyle/>
          <a:p>
            <a:pPr algn="l" defTabSz="9120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1437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12"/>
          <p:cNvSpPr>
            <a:spLocks noChangeArrowheads="1"/>
          </p:cNvSpPr>
          <p:nvPr/>
        </p:nvSpPr>
        <p:spPr bwMode="auto">
          <a:xfrm>
            <a:off x="1116013" y="0"/>
            <a:ext cx="8027987" cy="1200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09" tIns="45615" rIns="91209" bIns="45615">
            <a:spAutoFit/>
          </a:bodyPr>
          <a:lstStyle/>
          <a:p>
            <a:pPr defTabSz="911225">
              <a:buFont typeface="Arial" charset="0"/>
              <a:buNone/>
            </a:pPr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 «Развитие системы образования в МО Западнодвинский район Тверской области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на 2014 - 2019 годы» </a:t>
            </a:r>
          </a:p>
          <a:p>
            <a:pPr defTabSz="911225">
              <a:buFont typeface="Arial" charset="0"/>
              <a:buNone/>
            </a:pPr>
            <a:r>
              <a:rPr lang="ru-RU" altLang="ru-RU" sz="1800" b="1" dirty="0" smtClean="0">
                <a:solidFill>
                  <a:schemeClr val="tx1"/>
                </a:solidFill>
              </a:rPr>
              <a:t>                                    тыс.руб.</a:t>
            </a:r>
            <a:endParaRPr lang="ru-RU" altLang="ru-RU" sz="1800" b="1" dirty="0">
              <a:solidFill>
                <a:schemeClr val="tx1"/>
              </a:solidFill>
            </a:endParaRPr>
          </a:p>
          <a:p>
            <a:pPr defTabSz="911225">
              <a:buFont typeface="Arial" charset="0"/>
              <a:buNone/>
            </a:pPr>
            <a:endParaRPr lang="ru-RU" alt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/>
          </p:cNvGraphicFramePr>
          <p:nvPr/>
        </p:nvGraphicFramePr>
        <p:xfrm>
          <a:off x="285720" y="928670"/>
          <a:ext cx="857256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6" name="Text Box 2"/>
          <p:cNvSpPr txBox="1">
            <a:spLocks noChangeArrowheads="1"/>
          </p:cNvSpPr>
          <p:nvPr/>
        </p:nvSpPr>
        <p:spPr bwMode="auto">
          <a:xfrm>
            <a:off x="-79375" y="908050"/>
            <a:ext cx="93075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/>
          <a:lstStyle/>
          <a:p>
            <a:pPr defTabSz="906463" eaLnBrk="0" hangingPunct="0">
              <a:lnSpc>
                <a:spcPct val="90000"/>
              </a:lnSpc>
              <a:spcBef>
                <a:spcPct val="20000"/>
              </a:spcBef>
            </a:pPr>
            <a:endParaRPr lang="ru-RU" altLang="ru-RU" sz="2600" b="1">
              <a:latin typeface="Arial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02" tIns="45430" rIns="90802" bIns="45430">
            <a:spAutoFit/>
          </a:bodyPr>
          <a:lstStyle/>
          <a:p>
            <a:pPr algn="l"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7438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9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40" name="Прямоугольник 12"/>
          <p:cNvSpPr>
            <a:spLocks noChangeArrowheads="1"/>
          </p:cNvSpPr>
          <p:nvPr/>
        </p:nvSpPr>
        <p:spPr bwMode="auto">
          <a:xfrm>
            <a:off x="1135063" y="0"/>
            <a:ext cx="8008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02" tIns="45430" rIns="90802" bIns="45430">
            <a:spAutoFit/>
          </a:bodyPr>
          <a:lstStyle/>
          <a:p>
            <a:pPr defTabSz="906463"/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«Развитие сферы культуры в МО Западнодвинский район Тверской области на 2014 –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2019 </a:t>
            </a:r>
            <a:r>
              <a:rPr lang="ru-RU" altLang="ru-RU" sz="1800" b="1" dirty="0">
                <a:solidFill>
                  <a:srgbClr val="F9F9F9"/>
                </a:solidFill>
              </a:rPr>
              <a:t>годы»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sp>
        <p:nvSpPr>
          <p:cNvPr id="17468" name="Прямоугольник 12"/>
          <p:cNvSpPr>
            <a:spLocks noChangeArrowheads="1"/>
          </p:cNvSpPr>
          <p:nvPr/>
        </p:nvSpPr>
        <p:spPr bwMode="auto">
          <a:xfrm>
            <a:off x="3214678" y="596900"/>
            <a:ext cx="5327660" cy="33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02" tIns="45430" rIns="90802" bIns="45430">
            <a:spAutoFit/>
          </a:bodyPr>
          <a:lstStyle/>
          <a:p>
            <a:pPr defTabSz="906463"/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                                  тыс.руб</a:t>
            </a:r>
            <a:r>
              <a:rPr lang="ru-RU" altLang="ru-RU" sz="1600" b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7470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" name="Диаграмма 37"/>
          <p:cNvGraphicFramePr/>
          <p:nvPr/>
        </p:nvGraphicFramePr>
        <p:xfrm>
          <a:off x="142844" y="1357298"/>
          <a:ext cx="8858312" cy="5072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Picture 6" descr="C:\Users\Public\Pictures\Sample Pictures\для культ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286388"/>
            <a:ext cx="1484264" cy="14287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571" tIns="45325" rIns="90571" bIns="45325">
            <a:spAutoFit/>
          </a:bodyPr>
          <a:lstStyle/>
          <a:p>
            <a:pPr algn="l" defTabSz="90575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8461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2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63" name="Прямоугольник 12"/>
          <p:cNvSpPr>
            <a:spLocks noChangeArrowheads="1"/>
          </p:cNvSpPr>
          <p:nvPr/>
        </p:nvSpPr>
        <p:spPr bwMode="auto">
          <a:xfrm>
            <a:off x="1109663" y="0"/>
            <a:ext cx="7439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71" tIns="45325" rIns="90571" bIns="45325">
            <a:spAutoFit/>
          </a:bodyPr>
          <a:lstStyle/>
          <a:p>
            <a:r>
              <a:rPr lang="ru-RU" altLang="ru-RU" sz="1600" b="1" dirty="0">
                <a:solidFill>
                  <a:schemeClr val="bg1"/>
                </a:solidFill>
              </a:rPr>
              <a:t>Муниципальная программа «Развитие физической культуры и спорта в МО Западнодвинский район Тверской области на 2014 – </a:t>
            </a:r>
            <a:r>
              <a:rPr lang="ru-RU" altLang="ru-RU" sz="1600" b="1" dirty="0" smtClean="0">
                <a:solidFill>
                  <a:schemeClr val="bg1"/>
                </a:solidFill>
              </a:rPr>
              <a:t>2019 </a:t>
            </a:r>
            <a:r>
              <a:rPr lang="ru-RU" altLang="ru-RU" sz="1600" b="1" dirty="0">
                <a:solidFill>
                  <a:schemeClr val="bg1"/>
                </a:solidFill>
              </a:rPr>
              <a:t>годы»</a:t>
            </a:r>
          </a:p>
        </p:txBody>
      </p:sp>
      <p:sp>
        <p:nvSpPr>
          <p:cNvPr id="18464" name="Прямоугольник 1"/>
          <p:cNvSpPr>
            <a:spLocks noChangeArrowheads="1"/>
          </p:cNvSpPr>
          <p:nvPr/>
        </p:nvSpPr>
        <p:spPr bwMode="auto">
          <a:xfrm>
            <a:off x="5715008" y="1285860"/>
            <a:ext cx="2970209" cy="4357718"/>
          </a:xfrm>
          <a:prstGeom prst="rect">
            <a:avLst/>
          </a:prstGeom>
          <a:solidFill>
            <a:srgbClr val="D1E8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35606" tIns="35606" rIns="35606" bIns="35606" anchor="ctr"/>
          <a:lstStyle/>
          <a:p>
            <a:r>
              <a:rPr lang="ru-RU" altLang="ru-RU" sz="1800" b="1" dirty="0"/>
              <a:t>Цель: развитие физической культуры и спорта на территории Западнодвинского района. Создание условий для максимального вовлечения населения в систематические занятия физической культурой и спортом</a:t>
            </a:r>
          </a:p>
        </p:txBody>
      </p:sp>
      <p:sp>
        <p:nvSpPr>
          <p:cNvPr id="18495" name="Прямоугольник 12"/>
          <p:cNvSpPr>
            <a:spLocks noChangeArrowheads="1"/>
          </p:cNvSpPr>
          <p:nvPr/>
        </p:nvSpPr>
        <p:spPr bwMode="auto">
          <a:xfrm>
            <a:off x="4643438" y="596900"/>
            <a:ext cx="3609975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571" tIns="45325" rIns="90571" bIns="45325">
            <a:spAutoFit/>
          </a:bodyPr>
          <a:lstStyle/>
          <a:p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    тыс.руб.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pic>
        <p:nvPicPr>
          <p:cNvPr id="1849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C:\Users\Public\Pictures\Sample Pictures\спорти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3372" y="5214950"/>
            <a:ext cx="1683700" cy="126277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Public\Pictures\Sample Pictures\спо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0562" y="2714620"/>
            <a:ext cx="1080120" cy="113875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Схема 13"/>
          <p:cNvGraphicFramePr/>
          <p:nvPr/>
        </p:nvGraphicFramePr>
        <p:xfrm>
          <a:off x="428596" y="1397000"/>
          <a:ext cx="392909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02" tIns="45430" rIns="90802" bIns="45430">
            <a:spAutoFit/>
          </a:bodyPr>
          <a:lstStyle/>
          <a:p>
            <a:pPr algn="l"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41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4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5" name="Прямоугольник 12"/>
          <p:cNvSpPr>
            <a:spLocks noChangeArrowheads="1"/>
          </p:cNvSpPr>
          <p:nvPr/>
        </p:nvSpPr>
        <p:spPr bwMode="auto">
          <a:xfrm>
            <a:off x="1122363" y="0"/>
            <a:ext cx="8021637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«Социальная и молодежная политика в МО Западнодвинский район Тверской области на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2014-2019 </a:t>
            </a:r>
            <a:r>
              <a:rPr lang="ru-RU" altLang="ru-RU" sz="1800" b="1" dirty="0">
                <a:solidFill>
                  <a:srgbClr val="F9F9F9"/>
                </a:solidFill>
              </a:rPr>
              <a:t>годы»</a:t>
            </a:r>
          </a:p>
          <a:p>
            <a:endParaRPr lang="ru-RU" altLang="ru-RU" sz="16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200" y="936624"/>
            <a:ext cx="3495668" cy="17065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711" tIns="35711" rIns="35711" bIns="35711" anchor="ctr"/>
          <a:lstStyle/>
          <a:p>
            <a:pPr algn="just" defTabSz="906463">
              <a:defRPr/>
            </a:pP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комплексной системы социальной поддержки, направленной на социальную защиту граждан старшего поколения, детей-сирот и детей, оставшихся без попечения родителей. Создание правовых, социально-экономических, политических, культурных и организационных условий и гарантий, направленных на развитие и поддержку молодых граждан, и их самореализацию в интересах общества и государства</a:t>
            </a:r>
          </a:p>
        </p:txBody>
      </p:sp>
      <p:pic>
        <p:nvPicPr>
          <p:cNvPr id="1644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45" name="Прямоугольник 12"/>
          <p:cNvSpPr>
            <a:spLocks noChangeArrowheads="1"/>
          </p:cNvSpPr>
          <p:nvPr/>
        </p:nvSpPr>
        <p:spPr bwMode="auto">
          <a:xfrm>
            <a:off x="4786314" y="549275"/>
            <a:ext cx="3900486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571" tIns="45325" rIns="90571" bIns="45325">
            <a:spAutoFit/>
          </a:bodyPr>
          <a:lstStyle/>
          <a:p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тыс.руб.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0" y="1142960"/>
          <a:ext cx="87868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8" name="Picture 2" descr="C:\Users\Public\Pictures\Sample Pictures\соцпол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08" y="5214950"/>
            <a:ext cx="1428750" cy="14287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68" tIns="45460" rIns="90868" bIns="45460">
            <a:spAutoFit/>
          </a:bodyPr>
          <a:lstStyle/>
          <a:p>
            <a:pPr algn="l" defTabSz="90869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2557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15" descr="222"/>
          <p:cNvPicPr>
            <a:picLocks noChangeAspect="1" noChangeArrowheads="1"/>
          </p:cNvPicPr>
          <p:nvPr/>
        </p:nvPicPr>
        <p:blipFill>
          <a:blip r:embed="rId2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0" name="Прямоугольник 12"/>
          <p:cNvSpPr>
            <a:spLocks noChangeArrowheads="1"/>
          </p:cNvSpPr>
          <p:nvPr/>
        </p:nvSpPr>
        <p:spPr bwMode="auto">
          <a:xfrm>
            <a:off x="1135063" y="0"/>
            <a:ext cx="80089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68" tIns="45460" rIns="90868" bIns="45460">
            <a:spAutoFit/>
          </a:bodyPr>
          <a:lstStyle/>
          <a:p>
            <a:pPr defTabSz="909638"/>
            <a:r>
              <a:rPr lang="ru-RU" altLang="ru-RU" sz="1600" b="1" dirty="0">
                <a:solidFill>
                  <a:srgbClr val="F9F9F9"/>
                </a:solidFill>
              </a:rPr>
              <a:t>Муниципальная программа «Развитие экономического потенциала и управление имуществом, земельными ресурсами в </a:t>
            </a:r>
            <a:r>
              <a:rPr lang="ru-RU" altLang="ru-RU" sz="1600" b="1" dirty="0" err="1">
                <a:solidFill>
                  <a:srgbClr val="F9F9F9"/>
                </a:solidFill>
              </a:rPr>
              <a:t>Западнодвинском</a:t>
            </a:r>
            <a:r>
              <a:rPr lang="ru-RU" altLang="ru-RU" sz="1600" b="1" dirty="0">
                <a:solidFill>
                  <a:srgbClr val="F9F9F9"/>
                </a:solidFill>
              </a:rPr>
              <a:t> районе  Тверской области на </a:t>
            </a:r>
            <a:r>
              <a:rPr lang="ru-RU" altLang="ru-RU" sz="1600" b="1" dirty="0" smtClean="0">
                <a:solidFill>
                  <a:srgbClr val="F9F9F9"/>
                </a:solidFill>
              </a:rPr>
              <a:t>2014-2019 </a:t>
            </a:r>
            <a:r>
              <a:rPr lang="ru-RU" altLang="ru-RU" sz="1600" b="1" dirty="0">
                <a:solidFill>
                  <a:srgbClr val="F9F9F9"/>
                </a:solidFill>
              </a:rPr>
              <a:t>годы (тыс. руб.)</a:t>
            </a:r>
          </a:p>
        </p:txBody>
      </p:sp>
      <p:sp>
        <p:nvSpPr>
          <p:cNvPr id="22561" name="Прямоугольник 1"/>
          <p:cNvSpPr>
            <a:spLocks noChangeArrowheads="1"/>
          </p:cNvSpPr>
          <p:nvPr/>
        </p:nvSpPr>
        <p:spPr bwMode="auto">
          <a:xfrm>
            <a:off x="122239" y="928671"/>
            <a:ext cx="3021001" cy="1204930"/>
          </a:xfrm>
          <a:prstGeom prst="rect">
            <a:avLst/>
          </a:prstGeom>
          <a:solidFill>
            <a:srgbClr val="D1E8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35741" tIns="35741" rIns="35741" bIns="35741" anchor="ctr"/>
          <a:lstStyle/>
          <a:p>
            <a:pPr defTabSz="909638"/>
            <a:r>
              <a:rPr lang="ru-RU" altLang="ru-RU" sz="1600" b="1"/>
              <a:t>Цель: Обеспечение сбалансированного роста экономического потенциала на территории Западнодвинского района</a:t>
            </a:r>
            <a:endParaRPr lang="ru-RU" altLang="ru-RU" sz="1600"/>
          </a:p>
        </p:txBody>
      </p:sp>
      <p:pic>
        <p:nvPicPr>
          <p:cNvPr id="2260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Диаграмма 19"/>
          <p:cNvGraphicFramePr/>
          <p:nvPr/>
        </p:nvGraphicFramePr>
        <p:xfrm>
          <a:off x="285688" y="1000084"/>
          <a:ext cx="8858312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91297" tIns="45655" rIns="91297" bIns="45655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701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2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04" name="Прямоугольник 1"/>
          <p:cNvSpPr>
            <a:spLocks noChangeArrowheads="1"/>
          </p:cNvSpPr>
          <p:nvPr/>
        </p:nvSpPr>
        <p:spPr bwMode="auto">
          <a:xfrm>
            <a:off x="142844" y="928670"/>
            <a:ext cx="2500330" cy="1071570"/>
          </a:xfrm>
          <a:prstGeom prst="rect">
            <a:avLst/>
          </a:prstGeom>
          <a:solidFill>
            <a:srgbClr val="F2F2F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35936" tIns="35936" rIns="35936" bIns="35936" anchor="ctr"/>
          <a:lstStyle/>
          <a:p>
            <a:pPr algn="l" defTabSz="1279525"/>
            <a:r>
              <a:rPr lang="ru-RU" altLang="ru-RU" sz="1300" b="1" dirty="0"/>
              <a:t>Цель: </a:t>
            </a:r>
            <a:r>
              <a:rPr lang="ru-RU" altLang="ru-RU" sz="1300" dirty="0"/>
              <a:t>Повышение комплексной безопасности жизнедеятельности населения </a:t>
            </a:r>
            <a:r>
              <a:rPr lang="ru-RU" altLang="ru-RU" sz="1300" dirty="0" err="1"/>
              <a:t>вЗападнодвинском</a:t>
            </a:r>
            <a:r>
              <a:rPr lang="ru-RU" altLang="ru-RU" sz="1300" dirty="0"/>
              <a:t> районе</a:t>
            </a:r>
          </a:p>
        </p:txBody>
      </p:sp>
      <p:sp>
        <p:nvSpPr>
          <p:cNvPr id="28724" name="Прямоугольник 12"/>
          <p:cNvSpPr>
            <a:spLocks noChangeArrowheads="1"/>
          </p:cNvSpPr>
          <p:nvPr/>
        </p:nvSpPr>
        <p:spPr bwMode="auto">
          <a:xfrm>
            <a:off x="1082675" y="0"/>
            <a:ext cx="7743825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10" tIns="32605" rIns="65210" bIns="32605">
            <a:spAutoFit/>
          </a:bodyPr>
          <a:lstStyle/>
          <a:p>
            <a:pPr defTabSz="650875"/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«Обеспечение комплексной безопасности жизнедеятельности населения в МО Западнодвинский район  Тверской области на 2014 –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2019 </a:t>
            </a:r>
            <a:r>
              <a:rPr lang="ru-RU" altLang="ru-RU" sz="1800" b="1" dirty="0">
                <a:solidFill>
                  <a:srgbClr val="F9F9F9"/>
                </a:solidFill>
              </a:rPr>
              <a:t>годы»</a:t>
            </a:r>
            <a:r>
              <a:rPr lang="en-US" altLang="ru-RU" sz="1800" b="1" dirty="0">
                <a:solidFill>
                  <a:srgbClr val="F9F9F9"/>
                </a:solidFill>
              </a:rPr>
              <a:t> </a:t>
            </a:r>
            <a:r>
              <a:rPr lang="ru-RU" altLang="ru-RU" sz="1800" b="1" dirty="0">
                <a:solidFill>
                  <a:srgbClr val="F9F9F9"/>
                </a:solidFill>
              </a:rPr>
              <a:t>(тыс.руб.)</a:t>
            </a:r>
          </a:p>
        </p:txBody>
      </p:sp>
      <p:pic>
        <p:nvPicPr>
          <p:cNvPr id="2874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" name="Диаграмма 46"/>
          <p:cNvGraphicFramePr/>
          <p:nvPr/>
        </p:nvGraphicFramePr>
        <p:xfrm>
          <a:off x="142844" y="1142984"/>
          <a:ext cx="86678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Прямоугольник 12"/>
          <p:cNvSpPr>
            <a:spLocks noChangeArrowheads="1"/>
          </p:cNvSpPr>
          <p:nvPr/>
        </p:nvSpPr>
        <p:spPr bwMode="auto">
          <a:xfrm>
            <a:off x="639763" y="3284538"/>
            <a:ext cx="8210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800" b="1" dirty="0" smtClean="0">
                <a:solidFill>
                  <a:schemeClr val="tx1"/>
                </a:solidFill>
              </a:rPr>
              <a:t>Общая характеристика бюджета</a:t>
            </a:r>
            <a:endParaRPr lang="ru-RU" altLang="ru-RU" sz="2800" b="1" dirty="0">
              <a:solidFill>
                <a:schemeClr val="tx1"/>
              </a:solidFill>
            </a:endParaRPr>
          </a:p>
        </p:txBody>
      </p:sp>
      <p:pic>
        <p:nvPicPr>
          <p:cNvPr id="6349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91418" tIns="45710" rIns="91418" bIns="45710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533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533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5333" name="Прямоугольник 12"/>
          <p:cNvSpPr>
            <a:spLocks noChangeArrowheads="1"/>
          </p:cNvSpPr>
          <p:nvPr/>
        </p:nvSpPr>
        <p:spPr bwMode="auto">
          <a:xfrm>
            <a:off x="1116013" y="12700"/>
            <a:ext cx="8027987" cy="619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98" tIns="32649" rIns="65298" bIns="32649">
            <a:spAutoFit/>
          </a:bodyPr>
          <a:lstStyle/>
          <a:p>
            <a:pPr defTabSz="652463"/>
            <a:r>
              <a:rPr lang="ru-RU" altLang="ru-RU" sz="1800" dirty="0" smtClean="0">
                <a:solidFill>
                  <a:srgbClr val="FFFFFF"/>
                </a:solidFill>
              </a:rPr>
              <a:t>Муниципальная </a:t>
            </a:r>
            <a:r>
              <a:rPr lang="ru-RU" altLang="ru-RU" sz="1800" dirty="0">
                <a:solidFill>
                  <a:srgbClr val="FFFFFF"/>
                </a:solidFill>
              </a:rPr>
              <a:t>программа «Управление </a:t>
            </a:r>
            <a:r>
              <a:rPr lang="ru-RU" altLang="ru-RU" sz="1800" dirty="0" smtClean="0">
                <a:solidFill>
                  <a:srgbClr val="FFFFFF"/>
                </a:solidFill>
              </a:rPr>
              <a:t>финансами в МО Западнодвинский район Тверской области на 2014 – 2019 годы» (тыс.</a:t>
            </a:r>
            <a:r>
              <a:rPr lang="ru-RU" altLang="ru-RU" sz="1800" dirty="0" smtClean="0">
                <a:solidFill>
                  <a:srgbClr val="F9F9F9"/>
                </a:solidFill>
              </a:rPr>
              <a:t> </a:t>
            </a:r>
            <a:r>
              <a:rPr lang="ru-RU" altLang="ru-RU" sz="1800" dirty="0">
                <a:solidFill>
                  <a:srgbClr val="F9F9F9"/>
                </a:solidFill>
              </a:rPr>
              <a:t>руб.)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7158" y="1428736"/>
            <a:ext cx="2460625" cy="2500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</a:p>
          <a:p>
            <a:pPr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эффективного управления общественными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финансами Западнодвинского района  в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реализации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социально-экономического развития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Западнодвинского района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" name="Диаграмма 39"/>
          <p:cNvGraphicFramePr/>
          <p:nvPr/>
        </p:nvGraphicFramePr>
        <p:xfrm>
          <a:off x="285720" y="928670"/>
          <a:ext cx="8429684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WordArt 10"/>
          <p:cNvSpPr>
            <a:spLocks noChangeArrowheads="1" noChangeShapeType="1" noTextEdit="1"/>
          </p:cNvSpPr>
          <p:nvPr/>
        </p:nvSpPr>
        <p:spPr bwMode="auto">
          <a:xfrm>
            <a:off x="1371600" y="2595563"/>
            <a:ext cx="6938963" cy="2224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</a:t>
            </a:r>
          </a:p>
          <a:p>
            <a:pPr algn="ctr"/>
            <a:r>
              <a:rPr lang="ru-RU" sz="3600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 ВНИМАНИЕ</a:t>
            </a:r>
          </a:p>
        </p:txBody>
      </p: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0" y="2873"/>
            <a:ext cx="9144000" cy="997235"/>
            <a:chOff x="0" y="0"/>
            <a:chExt cx="9144000" cy="1493838"/>
          </a:xfrm>
        </p:grpSpPr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1752600" y="400271"/>
              <a:ext cx="5446713" cy="457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rPr>
                <a:t>Администрация Тверской области</a:t>
              </a:r>
              <a:endPara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0" y="0"/>
              <a:ext cx="9144000" cy="1493838"/>
              <a:chOff x="0" y="0"/>
              <a:chExt cx="9144000" cy="1493838"/>
            </a:xfrm>
          </p:grpSpPr>
          <p:pic>
            <p:nvPicPr>
              <p:cNvPr id="18" name="Picture 15" descr="22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9144000" cy="1493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15" descr="222"/>
              <p:cNvPicPr>
                <a:picLocks noChangeAspect="1" noChangeArrowheads="1"/>
              </p:cNvPicPr>
              <p:nvPr/>
            </p:nvPicPr>
            <p:blipFill>
              <a:blip r:embed="rId3"/>
              <a:srcRect l="82500"/>
              <a:stretch>
                <a:fillRect/>
              </a:stretch>
            </p:blipFill>
            <p:spPr bwMode="auto">
              <a:xfrm>
                <a:off x="0" y="0"/>
                <a:ext cx="1600200" cy="1493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6" name="Picture 15" descr="222"/>
            <p:cNvPicPr>
              <a:picLocks noChangeAspect="1" noChangeArrowheads="1"/>
            </p:cNvPicPr>
            <p:nvPr/>
          </p:nvPicPr>
          <p:blipFill>
            <a:blip r:embed="rId3"/>
            <a:srcRect l="82500" b="79596"/>
            <a:stretch>
              <a:fillRect/>
            </a:stretch>
          </p:blipFill>
          <p:spPr bwMode="auto">
            <a:xfrm>
              <a:off x="142240" y="0"/>
              <a:ext cx="1600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гнутая вверх стрелка 2"/>
          <p:cNvSpPr/>
          <p:nvPr/>
        </p:nvSpPr>
        <p:spPr>
          <a:xfrm>
            <a:off x="2928926" y="3500438"/>
            <a:ext cx="6097438" cy="570547"/>
          </a:xfrm>
          <a:prstGeom prst="curved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75856" y="1418663"/>
            <a:ext cx="2520000" cy="4444041"/>
            <a:chOff x="2080617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080617" y="401185"/>
              <a:ext cx="1934765" cy="3662814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ДОХОДЫ</a:t>
              </a:r>
              <a:endParaRPr lang="ru-RU" sz="2800" b="1" dirty="0" smtClean="0"/>
            </a:p>
            <a:p>
              <a:pPr algn="ctr"/>
              <a:r>
                <a:rPr lang="ru-RU" sz="2200" b="1" dirty="0" smtClean="0">
                  <a:latin typeface="Arial Narrow" panose="020B0606020202030204" pitchFamily="34" charset="0"/>
                </a:rPr>
                <a:t>бюджета</a:t>
              </a:r>
              <a:endParaRPr lang="ru-RU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6" name="Скругленный прямоугольник 4"/>
            <p:cNvSpPr/>
            <p:nvPr/>
          </p:nvSpPr>
          <p:spPr>
            <a:xfrm>
              <a:off x="2080617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9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grpSp>
        <p:nvGrpSpPr>
          <p:cNvPr id="8" name="Группа 9"/>
          <p:cNvGrpSpPr/>
          <p:nvPr/>
        </p:nvGrpSpPr>
        <p:grpSpPr>
          <a:xfrm>
            <a:off x="6078946" y="1928802"/>
            <a:ext cx="2520000" cy="3933902"/>
            <a:chOff x="4160490" y="-591836"/>
            <a:chExt cx="1934765" cy="4655835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160490" y="-591836"/>
              <a:ext cx="1934765" cy="4655835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РАСХОДЫ </a:t>
              </a:r>
            </a:p>
            <a:p>
              <a:pPr algn="ctr"/>
              <a:r>
                <a:rPr lang="ru-RU" sz="2200" b="1" dirty="0" smtClean="0">
                  <a:latin typeface="Arial Narrow" panose="020B0606020202030204" pitchFamily="34" charset="0"/>
                </a:rPr>
                <a:t>бюджета</a:t>
              </a:r>
              <a:endParaRPr lang="ru-RU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2" name="Скругленный прямоугольник 4"/>
            <p:cNvSpPr/>
            <p:nvPr/>
          </p:nvSpPr>
          <p:spPr>
            <a:xfrm>
              <a:off x="4160490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422995" y="1857365"/>
            <a:ext cx="2520000" cy="4005340"/>
            <a:chOff x="744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744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БЮДЖЕТ</a:t>
              </a:r>
              <a:endParaRPr lang="ru-RU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5" name="Скругленный прямоугольник 4"/>
            <p:cNvSpPr/>
            <p:nvPr/>
          </p:nvSpPr>
          <p:spPr>
            <a:xfrm>
              <a:off x="744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548995" y="2857496"/>
            <a:ext cx="2268000" cy="2614272"/>
          </a:xfrm>
          <a:prstGeom prst="roundRect">
            <a:avLst>
              <a:gd name="adj" fmla="val 10000"/>
            </a:avLst>
          </a:prstGeom>
          <a:solidFill>
            <a:srgbClr val="00B0AC"/>
          </a:soli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- форма образования и расходования денежных средств, предназначенных для финансового обеспечения задач </a:t>
            </a:r>
          </a:p>
          <a:p>
            <a:pPr algn="ctr"/>
            <a:r>
              <a:rPr lang="ru-RU" dirty="0" smtClean="0">
                <a:latin typeface="Arial Narrow" panose="020B0606020202030204" pitchFamily="34" charset="0"/>
              </a:rPr>
              <a:t>и функций </a:t>
            </a:r>
          </a:p>
          <a:p>
            <a:pPr algn="ctr"/>
            <a:r>
              <a:rPr lang="ru-RU" dirty="0">
                <a:latin typeface="Arial Narrow" panose="020B0606020202030204" pitchFamily="34" charset="0"/>
              </a:rPr>
              <a:t>о</a:t>
            </a:r>
            <a:r>
              <a:rPr lang="ru-RU" dirty="0" smtClean="0">
                <a:latin typeface="Arial Narrow" panose="020B0606020202030204" pitchFamily="34" charset="0"/>
              </a:rPr>
              <a:t>рганов местного самоуправления</a:t>
            </a:r>
            <a:endParaRPr lang="ru-RU" dirty="0">
              <a:latin typeface="Arial Narrow" panose="020B0606020202030204" pitchFamily="34" charset="0"/>
            </a:endParaRPr>
          </a:p>
        </p:txBody>
      </p:sp>
      <p:grpSp>
        <p:nvGrpSpPr>
          <p:cNvPr id="13" name="Группа 18"/>
          <p:cNvGrpSpPr/>
          <p:nvPr/>
        </p:nvGrpSpPr>
        <p:grpSpPr>
          <a:xfrm>
            <a:off x="3406344" y="2928934"/>
            <a:ext cx="2259024" cy="2542836"/>
            <a:chOff x="1908526" y="1228122"/>
            <a:chExt cx="1877491" cy="1242592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908526" y="1228122"/>
              <a:ext cx="1877491" cy="1242592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chemeClr val="accent2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2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>
                  <a:latin typeface="Arial Narrow" panose="020B0606020202030204" pitchFamily="34" charset="0"/>
                </a:rPr>
                <a:t>п</a:t>
              </a:r>
              <a:r>
                <a:rPr lang="ru-RU" dirty="0" smtClean="0">
                  <a:latin typeface="Arial Narrow" panose="020B0606020202030204" pitchFamily="34" charset="0"/>
                </a:rPr>
                <a:t>оступающие в бюджет денежные средства (налоги юридических </a:t>
              </a:r>
            </a:p>
            <a:p>
              <a:pPr algn="ctr"/>
              <a:r>
                <a:rPr lang="ru-RU" dirty="0" smtClean="0">
                  <a:latin typeface="Arial Narrow" panose="020B0606020202030204" pitchFamily="34" charset="0"/>
                </a:rPr>
                <a:t>и физических лиц, штрафы, административные платежи и сборы, финансовая помощь)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21" name="Скругленный прямоугольник 4"/>
            <p:cNvSpPr/>
            <p:nvPr/>
          </p:nvSpPr>
          <p:spPr>
            <a:xfrm>
              <a:off x="2309982" y="1256279"/>
              <a:ext cx="1476034" cy="115357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grpSp>
        <p:nvGrpSpPr>
          <p:cNvPr id="18" name="Группа 21"/>
          <p:cNvGrpSpPr/>
          <p:nvPr/>
        </p:nvGrpSpPr>
        <p:grpSpPr>
          <a:xfrm>
            <a:off x="6215074" y="3000372"/>
            <a:ext cx="2268000" cy="2526054"/>
            <a:chOff x="4434766" y="882934"/>
            <a:chExt cx="1627712" cy="1564323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434766" y="882934"/>
              <a:ext cx="1627712" cy="1564323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направляемые из бюджета денежные средства</a:t>
              </a:r>
            </a:p>
            <a:p>
              <a:pPr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(финансовое обеспечение социальных обязательств муниципальных учреждений, </a:t>
              </a:r>
            </a:p>
            <a:p>
              <a:pPr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дорожное хозяйство, ЖКХ  и транспорт,  капитальное строительство и др.)</a:t>
              </a:r>
            </a:p>
          </p:txBody>
        </p:sp>
        <p:sp>
          <p:nvSpPr>
            <p:cNvPr id="24" name="Скругленный прямоугольник 4"/>
            <p:cNvSpPr/>
            <p:nvPr/>
          </p:nvSpPr>
          <p:spPr>
            <a:xfrm>
              <a:off x="4563012" y="1256278"/>
              <a:ext cx="1452420" cy="1189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500034" y="928670"/>
            <a:ext cx="8496944" cy="738664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  <a:alpha val="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Слово это заимствовано из Англии, где в старину канцлер казначейства приносил ежегодно в парламент мешок </a:t>
            </a:r>
            <a:r>
              <a:rPr lang="ru-RU" sz="1400" dirty="0" smtClean="0">
                <a:latin typeface="Arial Narrow" panose="020B0606020202030204" pitchFamily="34" charset="0"/>
              </a:rPr>
              <a:t>               с </a:t>
            </a:r>
            <a:r>
              <a:rPr lang="ru-RU" sz="1400" dirty="0">
                <a:latin typeface="Arial Narrow" panose="020B0606020202030204" pitchFamily="34" charset="0"/>
              </a:rPr>
              <a:t>деньгами и произносил речь, которая собственно и называлась старинным </a:t>
            </a:r>
            <a:r>
              <a:rPr lang="ru-RU" sz="1400" dirty="0" smtClean="0">
                <a:latin typeface="Arial Narrow" panose="020B0606020202030204" pitchFamily="34" charset="0"/>
              </a:rPr>
              <a:t>нормандским </a:t>
            </a:r>
            <a:r>
              <a:rPr lang="ru-RU" sz="1400" dirty="0">
                <a:latin typeface="Arial Narrow" panose="020B0606020202030204" pitchFamily="34" charset="0"/>
              </a:rPr>
              <a:t>словом "</a:t>
            </a:r>
            <a:r>
              <a:rPr lang="ru-RU" sz="1400" dirty="0" smtClean="0">
                <a:latin typeface="Arial Narrow" panose="020B0606020202030204" pitchFamily="34" charset="0"/>
              </a:rPr>
              <a:t>B</a:t>
            </a:r>
            <a:r>
              <a:rPr lang="en-US" sz="1400" dirty="0">
                <a:latin typeface="Arial Narrow" panose="020B0606020202030204" pitchFamily="34" charset="0"/>
              </a:rPr>
              <a:t>o</a:t>
            </a:r>
            <a:r>
              <a:rPr lang="ru-RU" sz="1400" dirty="0" smtClean="0">
                <a:latin typeface="Arial Narrow" panose="020B0606020202030204" pitchFamily="34" charset="0"/>
              </a:rPr>
              <a:t>u</a:t>
            </a:r>
            <a:r>
              <a:rPr lang="en-US" sz="1400" dirty="0">
                <a:latin typeface="Arial Narrow" panose="020B0606020202030204" pitchFamily="34" charset="0"/>
              </a:rPr>
              <a:t>g</a:t>
            </a:r>
            <a:r>
              <a:rPr lang="en-US" sz="1400" dirty="0" smtClean="0">
                <a:latin typeface="Arial Narrow" panose="020B0606020202030204" pitchFamily="34" charset="0"/>
              </a:rPr>
              <a:t>ett</a:t>
            </a:r>
            <a:r>
              <a:rPr lang="ru-RU" sz="1400" dirty="0" smtClean="0">
                <a:latin typeface="Arial Narrow" panose="020B0606020202030204" pitchFamily="34" charset="0"/>
              </a:rPr>
              <a:t>e" </a:t>
            </a:r>
          </a:p>
          <a:p>
            <a:pPr algn="ctr"/>
            <a:r>
              <a:rPr lang="ru-RU" sz="1400" dirty="0" smtClean="0">
                <a:latin typeface="Arial Narrow" panose="020B0606020202030204" pitchFamily="34" charset="0"/>
              </a:rPr>
              <a:t>(</a:t>
            </a:r>
            <a:r>
              <a:rPr lang="ru-RU" sz="1400" dirty="0">
                <a:latin typeface="Arial Narrow" panose="020B0606020202030204" pitchFamily="34" charset="0"/>
              </a:rPr>
              <a:t>т.е. кожаный мешок</a:t>
            </a:r>
            <a:r>
              <a:rPr lang="ru-RU" sz="1400" dirty="0" smtClean="0">
                <a:latin typeface="Arial Narrow" panose="020B0606020202030204" pitchFamily="34" charset="0"/>
              </a:rPr>
              <a:t>)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422995" y="5862704"/>
            <a:ext cx="8208909" cy="792088"/>
          </a:xfrm>
          <a:prstGeom prst="round2DiagRect">
            <a:avLst/>
          </a:prstGeom>
          <a:gradFill>
            <a:gsLst>
              <a:gs pos="0">
                <a:schemeClr val="accent4">
                  <a:alpha val="91000"/>
                  <a:lumMod val="72000"/>
                  <a:lumOff val="28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ln w="22225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ДЕФИЦИТ</a:t>
            </a: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 бюджета - превышение расходов бюджета над его доходами</a:t>
            </a:r>
          </a:p>
          <a:p>
            <a:pPr algn="ctr"/>
            <a:r>
              <a:rPr lang="ru-RU" sz="1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ПРОФИЦИТ</a:t>
            </a: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 бюджета - превышение доходов бюджета над его расходами</a:t>
            </a: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2951312" y="4500570"/>
            <a:ext cx="6192688" cy="756304"/>
          </a:xfrm>
          <a:prstGeom prst="curved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0"/>
            <a:ext cx="1143008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678" y="142852"/>
            <a:ext cx="7648322" cy="43204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ЧТО ТАКОЕ </a:t>
            </a:r>
            <a:r>
              <a:rPr lang="ru-RU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МУНИЦИПАЛЬНЫЙ БЮДЖЕТ</a:t>
            </a:r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378121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548680"/>
            <a:ext cx="8496944" cy="6192688"/>
          </a:xfrm>
          <a:noFill/>
          <a:ln w="57150">
            <a:solidFill>
              <a:srgbClr val="88A945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dirty="0"/>
          </a:p>
        </p:txBody>
      </p:sp>
      <p:pic>
        <p:nvPicPr>
          <p:cNvPr id="18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"/>
            <a:ext cx="1143008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799408854"/>
              </p:ext>
            </p:extLst>
          </p:nvPr>
        </p:nvGraphicFramePr>
        <p:xfrm>
          <a:off x="683568" y="928670"/>
          <a:ext cx="7919968" cy="5380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biLevel thresh="75000"/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harpenSoften amount="3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40" y="2714620"/>
            <a:ext cx="2736304" cy="2056859"/>
          </a:xfrm>
          <a:prstGeom prst="rect">
            <a:avLst/>
          </a:prstGeom>
          <a:noFill/>
          <a:ln w="127000" cap="sq">
            <a:noFill/>
            <a:bevel/>
            <a:headEnd/>
            <a:tailEnd/>
          </a:ln>
          <a:effectLst>
            <a:outerShdw dist="35921" dir="2700000" algn="ctr" rotWithShape="0">
              <a:schemeClr val="bg2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21299999" lon="0" rev="0"/>
            </a:camera>
            <a:lightRig rig="threePt" dir="t"/>
          </a:scene3d>
          <a:sp3d prstMaterial="dkEdge"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088" y="0"/>
            <a:ext cx="8208912" cy="432048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ЭТАПЫ БЮДЖЕТНОГО ПРОЦЕССА</a:t>
            </a:r>
            <a:endParaRPr lang="ru-RU" sz="2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7215244" y="5871850"/>
            <a:ext cx="1440160" cy="430887"/>
          </a:xfrm>
          <a:prstGeom prst="wedgeRectCallout">
            <a:avLst>
              <a:gd name="adj1" fmla="val -53191"/>
              <a:gd name="adj2" fmla="val -151545"/>
            </a:avLst>
          </a:prstGeom>
          <a:ln>
            <a:solidFill>
              <a:schemeClr val="tx1"/>
            </a:solidFill>
            <a:prstDash val="sys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Представительные органы власти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3903570" y="4509120"/>
            <a:ext cx="1408868" cy="600164"/>
          </a:xfrm>
          <a:prstGeom prst="wedgeRectCallout">
            <a:avLst>
              <a:gd name="adj1" fmla="val -449"/>
              <a:gd name="adj2" fmla="val 134498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 финансовые органы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403567" y="2392330"/>
            <a:ext cx="1440160" cy="430887"/>
          </a:xfrm>
          <a:prstGeom prst="wedgeRectCallout">
            <a:avLst>
              <a:gd name="adj1" fmla="val 48913"/>
              <a:gd name="adj2" fmla="val 83076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Представительные органы власти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7502290" y="2178614"/>
            <a:ext cx="1235224" cy="938719"/>
          </a:xfrm>
          <a:prstGeom prst="wedgeRectCallout">
            <a:avLst>
              <a:gd name="adj1" fmla="val -41937"/>
              <a:gd name="adj2" fmla="val 75399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финансовые органы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2555776" y="656728"/>
            <a:ext cx="1152128" cy="600164"/>
          </a:xfrm>
          <a:prstGeom prst="wedgeRectCallout">
            <a:avLst>
              <a:gd name="adj1" fmla="val 60572"/>
              <a:gd name="adj2" fmla="val 71736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683568" y="824892"/>
            <a:ext cx="1224136" cy="1103910"/>
          </a:xfrm>
          <a:prstGeom prst="wedgeRectCallout">
            <a:avLst>
              <a:gd name="adj1" fmla="val 55397"/>
              <a:gd name="adj2" fmla="val 86591"/>
            </a:avLst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1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1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онтрольно-счетная</a:t>
            </a:r>
            <a:r>
              <a:rPr lang="ru-RU" sz="11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комиссия и органы местного самоуправления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6904012" y="654550"/>
            <a:ext cx="1235224" cy="938719"/>
          </a:xfrm>
          <a:prstGeom prst="wedgeRectCallout">
            <a:avLst>
              <a:gd name="adj1" fmla="val -41239"/>
              <a:gd name="adj2" fmla="val 101130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финансовые органы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511579" y="5250416"/>
            <a:ext cx="1224136" cy="938719"/>
          </a:xfrm>
          <a:prstGeom prst="wedgeRectCallout">
            <a:avLst>
              <a:gd name="adj1" fmla="val 87351"/>
              <a:gd name="adj2" fmla="val 2814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</a:t>
            </a:r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самоуправления, 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органы</a:t>
            </a:r>
          </a:p>
        </p:txBody>
      </p:sp>
    </p:spTree>
    <p:extLst>
      <p:ext uri="{BB962C8B-B14F-4D97-AF65-F5344CB8AC3E}">
        <p14:creationId xmlns:p14="http://schemas.microsoft.com/office/powerpoint/2010/main" xmlns="" val="35264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279823427"/>
              </p:ext>
            </p:extLst>
          </p:nvPr>
        </p:nvGraphicFramePr>
        <p:xfrm>
          <a:off x="467544" y="822722"/>
          <a:ext cx="8136904" cy="5774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4857752" y="3071810"/>
            <a:ext cx="3571900" cy="2304256"/>
          </a:xfrm>
          <a:prstGeom prst="rect">
            <a:avLst/>
          </a:prstGeom>
          <a:solidFill>
            <a:srgbClr val="FFFFDD"/>
          </a:solidFill>
          <a:ln w="25400">
            <a:solidFill>
              <a:schemeClr val="tx1"/>
            </a:solidFill>
          </a:ln>
          <a:effectLst/>
        </p:spPr>
        <p:txBody>
          <a:bodyPr wrap="square" lIns="72000" tIns="144000" anchor="ctr" anchorCtr="0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600" b="1" dirty="0" smtClean="0"/>
          </a:p>
          <a:p>
            <a:endParaRPr lang="ru-RU" sz="6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Поступления 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от уплаты налогов, установленных законодательством РФ  о налогах и сборах, и местных налогов,  например:</a:t>
            </a:r>
          </a:p>
          <a:p>
            <a:pPr algn="l"/>
            <a:r>
              <a:rPr lang="ru-RU" sz="6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- налог на доходы физических лиц,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единый 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налог на вмененный 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доход,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г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осударственная пошлина,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е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диный </a:t>
            </a:r>
            <a:r>
              <a:rPr lang="ru-RU" sz="6400" b="1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сельско-хозяйственный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налог,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налог взимаемый в связи с применением патентной системы </a:t>
            </a:r>
            <a:r>
              <a:rPr lang="ru-RU" sz="6400" b="1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налогооблажения</a:t>
            </a:r>
            <a:endParaRPr lang="ru-RU" sz="6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sz="64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187624" y="3573016"/>
            <a:ext cx="3240361" cy="1427620"/>
          </a:xfrm>
          <a:prstGeom prst="rect">
            <a:avLst/>
          </a:prstGeom>
          <a:solidFill>
            <a:srgbClr val="FFFFDD"/>
          </a:solidFill>
          <a:ln w="25400" cmpd="sng">
            <a:solidFill>
              <a:schemeClr val="tx1"/>
            </a:solidFill>
          </a:ln>
          <a:effectLst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Поступления доходов от использования муниципального имущества, от продажи имущества, платы за негативное воздействие на окружающую среду, штрафы и иные неналоговые доходы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214678" y="5786454"/>
            <a:ext cx="5112568" cy="864096"/>
          </a:xfrm>
          <a:prstGeom prst="rect">
            <a:avLst/>
          </a:prstGeom>
          <a:solidFill>
            <a:srgbClr val="FFFFDD"/>
          </a:solidFill>
          <a:ln w="25400">
            <a:solidFill>
              <a:schemeClr val="tx1"/>
            </a:solidFill>
          </a:ln>
          <a:effectLst/>
        </p:spPr>
        <p:txBody>
          <a:bodyPr wrap="square" lIns="36000" tIns="108000" rIns="36000" bIns="0" anchor="ctr" anchorCtr="0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Поступающие в бюджет денежные средства из 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бюджетов бюджетной системы 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(межбюджетные трансферты) и от физических  и юридических лиц, в том числе добровольные пожертвования</a:t>
            </a:r>
          </a:p>
          <a:p>
            <a:endParaRPr lang="ru-RU" sz="36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532440" y="6500834"/>
            <a:ext cx="611559" cy="3473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1400" b="1" dirty="0">
              <a:solidFill>
                <a:prstClr val="black"/>
              </a:solidFill>
            </a:endParaRPr>
          </a:p>
        </p:txBody>
      </p:sp>
      <p:pic>
        <p:nvPicPr>
          <p:cNvPr id="8" name="Picture 15" descr="2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1"/>
            <a:ext cx="10715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785786" y="0"/>
            <a:ext cx="8229600" cy="706090"/>
          </a:xfrm>
          <a:prstGeom prst="rect">
            <a:avLst/>
          </a:prstGeom>
          <a:noFill/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cap="small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ДОХОДЫ БЮДЖЕТА  </a:t>
            </a:r>
            <a:endParaRPr lang="ru-RU" sz="3200" b="1" cap="small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7513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7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81075"/>
            <a:ext cx="8229600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1800" dirty="0" smtClean="0"/>
          </a:p>
          <a:p>
            <a:r>
              <a:rPr lang="ru-RU" sz="2000" b="1" dirty="0" smtClean="0"/>
              <a:t> </a:t>
            </a:r>
            <a:r>
              <a:rPr lang="ru-RU" sz="2000" b="1" dirty="0" smtClean="0"/>
              <a:t>мобилизация доходного потенциала</a:t>
            </a:r>
            <a:r>
              <a:rPr lang="ru-RU" sz="2000" b="1" dirty="0" smtClean="0"/>
              <a:t>;</a:t>
            </a:r>
          </a:p>
          <a:p>
            <a:r>
              <a:rPr lang="ru-RU" sz="2000" b="1" dirty="0" smtClean="0"/>
              <a:t> исполнение расходных обязательств;</a:t>
            </a:r>
            <a:endParaRPr lang="ru-RU" sz="2000" b="1" dirty="0" smtClean="0"/>
          </a:p>
          <a:p>
            <a:pPr lvl="0"/>
            <a:r>
              <a:rPr lang="ru-RU" sz="2000" b="1" dirty="0" smtClean="0"/>
              <a:t>осуществление </a:t>
            </a:r>
            <a:r>
              <a:rPr lang="ru-RU" sz="2000" b="1" dirty="0" smtClean="0"/>
              <a:t>бюджетной политики, нацеленной на стабилизацию; </a:t>
            </a:r>
          </a:p>
          <a:p>
            <a:pPr lvl="0"/>
            <a:r>
              <a:rPr lang="ru-RU" sz="2000" b="1" dirty="0" smtClean="0"/>
              <a:t>обеспечение </a:t>
            </a:r>
            <a:r>
              <a:rPr lang="ru-RU" sz="2000" b="1" dirty="0" smtClean="0"/>
              <a:t>прочной финансовой базы, повышение налоговых и неналоговых доходов бюджета;</a:t>
            </a:r>
          </a:p>
          <a:p>
            <a:pPr lvl="0"/>
            <a:r>
              <a:rPr lang="ru-RU" sz="2000" b="1" dirty="0" smtClean="0"/>
              <a:t>повышение </a:t>
            </a:r>
            <a:r>
              <a:rPr lang="ru-RU" sz="2000" b="1" dirty="0" smtClean="0"/>
              <a:t>эффективности расходов бюджета;</a:t>
            </a:r>
          </a:p>
          <a:p>
            <a:pPr lvl="0"/>
            <a:r>
              <a:rPr lang="ru-RU" sz="2000" b="1" dirty="0" smtClean="0"/>
              <a:t>о</a:t>
            </a:r>
            <a:r>
              <a:rPr lang="ru-RU" sz="2000" b="1" dirty="0" smtClean="0"/>
              <a:t>беспечение сбалансированности бюджета;</a:t>
            </a:r>
            <a:endParaRPr lang="ru-RU" sz="2000" b="1" dirty="0" smtClean="0"/>
          </a:p>
          <a:p>
            <a:pPr lvl="0"/>
            <a:r>
              <a:rPr lang="ru-RU" sz="2000" b="1" dirty="0" smtClean="0"/>
              <a:t>создание условий для оказания качественных муниципальных услуг, совершенствование системы оказания платных </a:t>
            </a:r>
            <a:r>
              <a:rPr lang="ru-RU" sz="2000" b="1" dirty="0" smtClean="0"/>
              <a:t>услуг</a:t>
            </a:r>
            <a:r>
              <a:rPr lang="ru-RU" sz="2000" b="1" dirty="0" smtClean="0"/>
              <a:t>;</a:t>
            </a:r>
          </a:p>
          <a:p>
            <a:pPr lvl="0"/>
            <a:r>
              <a:rPr lang="ru-RU" sz="2000" b="1" dirty="0" smtClean="0"/>
              <a:t>о</a:t>
            </a:r>
            <a:r>
              <a:rPr lang="ru-RU" sz="2000" b="1" dirty="0" smtClean="0"/>
              <a:t>беспечение эффективного управления муниципальным долгом.</a:t>
            </a:r>
            <a:endParaRPr lang="ru-RU" sz="2000" dirty="0" smtClean="0"/>
          </a:p>
        </p:txBody>
      </p:sp>
      <p:pic>
        <p:nvPicPr>
          <p:cNvPr id="47108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404938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Rectangle 12"/>
          <p:cNvSpPr>
            <a:spLocks noChangeArrowheads="1"/>
          </p:cNvSpPr>
          <p:nvPr/>
        </p:nvSpPr>
        <p:spPr bwMode="auto">
          <a:xfrm>
            <a:off x="857223" y="76200"/>
            <a:ext cx="82518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sz="2400" b="1" dirty="0">
                <a:solidFill>
                  <a:srgbClr val="FFFFFF"/>
                </a:solidFill>
              </a:rPr>
              <a:t>Основные </a:t>
            </a:r>
            <a:r>
              <a:rPr lang="ru-RU" sz="2400" b="1" dirty="0" smtClean="0">
                <a:solidFill>
                  <a:srgbClr val="FFFFFF"/>
                </a:solidFill>
              </a:rPr>
              <a:t>задачи бюджетной и налоговой политики  </a:t>
            </a:r>
            <a:r>
              <a:rPr lang="ru-RU" sz="2400" b="1" dirty="0">
                <a:solidFill>
                  <a:srgbClr val="FFFFFF"/>
                </a:solidFill>
              </a:rPr>
              <a:t>местного </a:t>
            </a:r>
            <a:r>
              <a:rPr lang="ru-RU" sz="2400" b="1" dirty="0" smtClean="0">
                <a:solidFill>
                  <a:srgbClr val="FFFFFF"/>
                </a:solidFill>
              </a:rPr>
              <a:t>бюджета в 2017 году</a:t>
            </a:r>
            <a:endParaRPr lang="ru-RU" sz="2400" b="1" dirty="0">
              <a:solidFill>
                <a:srgbClr val="FFFFFF"/>
              </a:solidFill>
            </a:endParaRPr>
          </a:p>
        </p:txBody>
      </p:sp>
      <p:sp>
        <p:nvSpPr>
          <p:cNvPr id="47110" name="Text Box 9"/>
          <p:cNvSpPr txBox="1">
            <a:spLocks noChangeArrowheads="1"/>
          </p:cNvSpPr>
          <p:nvPr/>
        </p:nvSpPr>
        <p:spPr bwMode="auto">
          <a:xfrm>
            <a:off x="2555875" y="1557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7111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1800" dirty="0" smtClean="0"/>
          </a:p>
          <a:p>
            <a:pPr>
              <a:lnSpc>
                <a:spcPct val="90000"/>
              </a:lnSpc>
            </a:pPr>
            <a:endParaRPr lang="ru-RU" sz="1800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Социальная ориентация местного бюджета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Реализация Указов Президента Российской Федерации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Совершенствование механизмов финансового обеспечения оказания муниципальных услуг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Программный бюджет и повышение эффективности бюджетных расходов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Обеспечение прозрачности и открытости бюджетного процесса</a:t>
            </a:r>
          </a:p>
        </p:txBody>
      </p:sp>
      <p:pic>
        <p:nvPicPr>
          <p:cNvPr id="4403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404938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Rectangle 12"/>
          <p:cNvSpPr>
            <a:spLocks noChangeArrowheads="1"/>
          </p:cNvSpPr>
          <p:nvPr/>
        </p:nvSpPr>
        <p:spPr bwMode="auto">
          <a:xfrm>
            <a:off x="1187450" y="76201"/>
            <a:ext cx="7956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sz="2400" b="1" dirty="0">
                <a:solidFill>
                  <a:srgbClr val="FFFFFF"/>
                </a:solidFill>
              </a:rPr>
              <a:t>Основные подходы к формированию  расходов  местного бюджета</a:t>
            </a:r>
          </a:p>
        </p:txBody>
      </p:sp>
      <p:sp>
        <p:nvSpPr>
          <p:cNvPr id="44038" name="Text Box 9"/>
          <p:cNvSpPr txBox="1">
            <a:spLocks noChangeArrowheads="1"/>
          </p:cNvSpPr>
          <p:nvPr/>
        </p:nvSpPr>
        <p:spPr bwMode="auto">
          <a:xfrm>
            <a:off x="2555875" y="1557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403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414" name="Picture 15" descr="2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15" name="Picture 15" descr="222"/>
          <p:cNvPicPr>
            <a:picLocks noChangeAspect="1" noChangeArrowheads="1"/>
          </p:cNvPicPr>
          <p:nvPr/>
        </p:nvPicPr>
        <p:blipFill>
          <a:blip r:embed="rId4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16" name="Прямоугольник 12"/>
          <p:cNvSpPr>
            <a:spLocks noChangeArrowheads="1"/>
          </p:cNvSpPr>
          <p:nvPr/>
        </p:nvSpPr>
        <p:spPr bwMode="auto">
          <a:xfrm>
            <a:off x="900113" y="-26988"/>
            <a:ext cx="8243887" cy="70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Основные параметры  бюджета МО Западнодвинский район Тверской области в 20</a:t>
            </a:r>
            <a:r>
              <a:rPr lang="en-US" altLang="ru-RU" sz="2000" b="1" dirty="0" smtClean="0">
                <a:solidFill>
                  <a:srgbClr val="F9F9F9"/>
                </a:solidFill>
              </a:rPr>
              <a:t>1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4 </a:t>
            </a:r>
            <a:r>
              <a:rPr lang="ru-RU" altLang="ru-RU" sz="2000" b="1" dirty="0">
                <a:solidFill>
                  <a:srgbClr val="F9F9F9"/>
                </a:solidFill>
              </a:rPr>
              <a:t>–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2017 </a:t>
            </a:r>
            <a:r>
              <a:rPr lang="ru-RU" altLang="ru-RU" sz="2000" b="1" dirty="0">
                <a:solidFill>
                  <a:srgbClr val="F9F9F9"/>
                </a:solidFill>
              </a:rPr>
              <a:t>годах, млн.руб.</a:t>
            </a:r>
          </a:p>
        </p:txBody>
      </p:sp>
      <p:graphicFrame>
        <p:nvGraphicFramePr>
          <p:cNvPr id="58413" name="Диаграмма 8"/>
          <p:cNvGraphicFramePr>
            <a:graphicFrameLocks/>
          </p:cNvGraphicFramePr>
          <p:nvPr/>
        </p:nvGraphicFramePr>
        <p:xfrm>
          <a:off x="142875" y="3648074"/>
          <a:ext cx="8763000" cy="2638445"/>
        </p:xfrm>
        <a:graphic>
          <a:graphicData uri="http://schemas.openxmlformats.org/presentationml/2006/ole">
            <p:oleObj spid="_x0000_s58413" name="Worksheet" r:id="rId5" imgW="8039167" imgH="1781045" progId="Excel.Sheet.8">
              <p:embed/>
            </p:oleObj>
          </a:graphicData>
        </a:graphic>
      </p:graphicFrame>
      <p:graphicFrame>
        <p:nvGraphicFramePr>
          <p:cNvPr id="58487" name="Group 119"/>
          <p:cNvGraphicFramePr>
            <a:graphicFrameLocks noGrp="1"/>
          </p:cNvGraphicFramePr>
          <p:nvPr/>
        </p:nvGraphicFramePr>
        <p:xfrm>
          <a:off x="250825" y="981075"/>
          <a:ext cx="8713788" cy="2503806"/>
        </p:xfrm>
        <a:graphic>
          <a:graphicData uri="http://schemas.openxmlformats.org/drawingml/2006/table">
            <a:tbl>
              <a:tblPr/>
              <a:tblGrid>
                <a:gridCol w="2416175"/>
                <a:gridCol w="1041400"/>
                <a:gridCol w="1006476"/>
                <a:gridCol w="1000132"/>
                <a:gridCol w="1071570"/>
                <a:gridCol w="1071570"/>
                <a:gridCol w="1106465"/>
              </a:tblGrid>
              <a:tr h="2492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Утверждено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Кассовое исполнение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363,5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275,5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339,8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315,4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168,2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всего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372,1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277,8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355,9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 профицит)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-16,1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8486" name="Рисунок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4936</TotalTime>
  <Words>1704</Words>
  <Application>Microsoft Office PowerPoint</Application>
  <PresentationFormat>Экран (4:3)</PresentationFormat>
  <Paragraphs>450</Paragraphs>
  <Slides>31</Slides>
  <Notes>26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Тема Office</vt:lpstr>
      <vt:lpstr>Оформление по умолчанию</vt:lpstr>
      <vt:lpstr>9_Оформление по умолчанию</vt:lpstr>
      <vt:lpstr>Worksheet</vt:lpstr>
      <vt:lpstr>Лист Microsoft Office Excel 97-2003</vt:lpstr>
      <vt:lpstr>Слайд 1</vt:lpstr>
      <vt:lpstr>Слайд 2</vt:lpstr>
      <vt:lpstr>Слайд 3</vt:lpstr>
      <vt:lpstr>ЧТО ТАКОЕ МУНИЦИПАЛЬНЫЙ БЮДЖЕТ?</vt:lpstr>
      <vt:lpstr>ЭТАПЫ БЮДЖЕТНОГО ПРОЦЕССА</vt:lpstr>
      <vt:lpstr>Слайд 6</vt:lpstr>
      <vt:lpstr>  </vt:lpstr>
      <vt:lpstr>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DepFin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Сажина Г.А.</dc:creator>
  <cp:lastModifiedBy>1</cp:lastModifiedBy>
  <cp:revision>380</cp:revision>
  <dcterms:created xsi:type="dcterms:W3CDTF">2013-11-12T06:41:49Z</dcterms:created>
  <dcterms:modified xsi:type="dcterms:W3CDTF">2018-04-09T07:16:47Z</dcterms:modified>
</cp:coreProperties>
</file>