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14.xml" ContentType="application/vnd.openxmlformats-officedocument.drawingml.chart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rawings/drawing5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5" r:id="rId3"/>
  </p:sldMasterIdLst>
  <p:notesMasterIdLst>
    <p:notesMasterId r:id="rId37"/>
  </p:notesMasterIdLst>
  <p:handoutMasterIdLst>
    <p:handoutMasterId r:id="rId38"/>
  </p:handoutMasterIdLst>
  <p:sldIdLst>
    <p:sldId id="309" r:id="rId4"/>
    <p:sldId id="311" r:id="rId5"/>
    <p:sldId id="343" r:id="rId6"/>
    <p:sldId id="345" r:id="rId7"/>
    <p:sldId id="344" r:id="rId8"/>
    <p:sldId id="346" r:id="rId9"/>
    <p:sldId id="331" r:id="rId10"/>
    <p:sldId id="314" r:id="rId11"/>
    <p:sldId id="259" r:id="rId12"/>
    <p:sldId id="325" r:id="rId13"/>
    <p:sldId id="260" r:id="rId14"/>
    <p:sldId id="333" r:id="rId15"/>
    <p:sldId id="335" r:id="rId16"/>
    <p:sldId id="334" r:id="rId17"/>
    <p:sldId id="326" r:id="rId18"/>
    <p:sldId id="270" r:id="rId19"/>
    <p:sldId id="336" r:id="rId20"/>
    <p:sldId id="268" r:id="rId21"/>
    <p:sldId id="274" r:id="rId22"/>
    <p:sldId id="276" r:id="rId23"/>
    <p:sldId id="287" r:id="rId24"/>
    <p:sldId id="348" r:id="rId25"/>
    <p:sldId id="349" r:id="rId26"/>
    <p:sldId id="350" r:id="rId27"/>
    <p:sldId id="351" r:id="rId28"/>
    <p:sldId id="362" r:id="rId29"/>
    <p:sldId id="361" r:id="rId30"/>
    <p:sldId id="352" r:id="rId31"/>
    <p:sldId id="363" r:id="rId32"/>
    <p:sldId id="364" r:id="rId33"/>
    <p:sldId id="359" r:id="rId34"/>
    <p:sldId id="365" r:id="rId35"/>
    <p:sldId id="341" r:id="rId36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FEEE"/>
    <a:srgbClr val="FF0066"/>
    <a:srgbClr val="66FF66"/>
    <a:srgbClr val="6A25E7"/>
    <a:srgbClr val="F87946"/>
    <a:srgbClr val="3FCD42"/>
    <a:srgbClr val="60E955"/>
    <a:srgbClr val="018D76"/>
    <a:srgbClr val="73CB77"/>
    <a:srgbClr val="55E83C"/>
  </p:clrMru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764" autoAdjust="0"/>
    <p:restoredTop sz="94645" autoAdjust="0"/>
  </p:normalViewPr>
  <p:slideViewPr>
    <p:cSldViewPr>
      <p:cViewPr>
        <p:scale>
          <a:sx n="70" d="100"/>
          <a:sy n="70" d="100"/>
        </p:scale>
        <p:origin x="-466" y="-2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Налоговае доходы</c:v>
                </c:pt>
              </c:strCache>
            </c:strRef>
          </c:tx>
          <c:dLbls>
            <c:dLbl>
              <c:idx val="0"/>
              <c:layout>
                <c:manualLayout>
                  <c:x val="-3.013161584704742E-3"/>
                  <c:y val="3.7458044041221612E-2"/>
                </c:manualLayout>
              </c:layout>
              <c:showVal val="1"/>
            </c:dLbl>
            <c:dLbl>
              <c:idx val="1"/>
              <c:layout>
                <c:manualLayout>
                  <c:x val="-7.9848781994675933E-2"/>
                  <c:y val="-6.4213789784951333E-2"/>
                </c:manualLayout>
              </c:layout>
              <c:showVal val="1"/>
            </c:dLbl>
            <c:dLbl>
              <c:idx val="2"/>
              <c:layout>
                <c:manualLayout>
                  <c:x val="-5.5743489317038E-2"/>
                  <c:y val="-6.4213789784951333E-2"/>
                </c:manualLayout>
              </c:layout>
              <c:showVal val="1"/>
            </c:dLbl>
            <c:dLbl>
              <c:idx val="3"/>
              <c:layout>
                <c:manualLayout>
                  <c:x val="-4.0677681393513923E-2"/>
                  <c:y val="-7.4916088082444196E-2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3"/>
                <c:pt idx="0">
                  <c:v>165301.5</c:v>
                </c:pt>
                <c:pt idx="1">
                  <c:v>166062</c:v>
                </c:pt>
                <c:pt idx="2">
                  <c:v>176633.2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-4.5197423770570823E-2"/>
                  <c:y val="-6.9564938933698209E-2"/>
                </c:manualLayout>
              </c:layout>
              <c:showVal val="1"/>
            </c:dLbl>
            <c:dLbl>
              <c:idx val="1"/>
              <c:layout>
                <c:manualLayout>
                  <c:x val="-6.3276393278799067E-2"/>
                  <c:y val="-8.2942811805560929E-2"/>
                </c:manualLayout>
              </c:layout>
              <c:showVal val="1"/>
            </c:dLbl>
            <c:dLbl>
              <c:idx val="2"/>
              <c:layout>
                <c:manualLayout>
                  <c:x val="-1.355922713117122E-2"/>
                  <c:y val="-5.6187066061832332E-2"/>
                </c:manualLayout>
              </c:layout>
              <c:showVal val="1"/>
            </c:dLbl>
            <c:dLbl>
              <c:idx val="3"/>
              <c:layout>
                <c:manualLayout>
                  <c:x val="-1.5065807923523591E-2"/>
                  <c:y val="-7.2240513508070106E-2"/>
                </c:manualLayout>
              </c:layout>
              <c:showVal val="1"/>
            </c:dLbl>
            <c:showVal val="1"/>
          </c:dLbls>
          <c:cat>
            <c:strRef>
              <c:f>Лист1!$A$2:$A$12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Лист1!$C$2:$C$12</c:f>
              <c:numCache>
                <c:formatCode>General</c:formatCode>
                <c:ptCount val="3"/>
                <c:pt idx="0">
                  <c:v>13731.2</c:v>
                </c:pt>
                <c:pt idx="1">
                  <c:v>14067.5</c:v>
                </c:pt>
                <c:pt idx="2">
                  <c:v>14219.9</c:v>
                </c:pt>
              </c:numCache>
            </c:numRef>
          </c:val>
        </c:ser>
        <c:marker val="1"/>
        <c:axId val="139754496"/>
        <c:axId val="145412864"/>
      </c:lineChart>
      <c:catAx>
        <c:axId val="139754496"/>
        <c:scaling>
          <c:orientation val="minMax"/>
        </c:scaling>
        <c:axPos val="b"/>
        <c:tickLblPos val="nextTo"/>
        <c:crossAx val="145412864"/>
        <c:crosses val="autoZero"/>
        <c:auto val="1"/>
        <c:lblAlgn val="ctr"/>
        <c:lblOffset val="100"/>
      </c:catAx>
      <c:valAx>
        <c:axId val="145412864"/>
        <c:scaling>
          <c:orientation val="minMax"/>
        </c:scaling>
        <c:axPos val="l"/>
        <c:majorGridlines/>
        <c:numFmt formatCode="General" sourceLinked="1"/>
        <c:tickLblPos val="nextTo"/>
        <c:crossAx val="1397544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89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Правопорядок и общественная безопасность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5.7813506828481097E-2"/>
                  <c:y val="8.8888266748789625E-3"/>
                </c:manualLayout>
              </c:layout>
              <c:showVal val="1"/>
            </c:dLbl>
            <c:dLbl>
              <c:idx val="1"/>
              <c:layout>
                <c:manualLayout>
                  <c:x val="6.3594857511328942E-2"/>
                  <c:y val="4.4444133374394578E-3"/>
                </c:manualLayout>
              </c:layout>
              <c:showVal val="1"/>
            </c:dLbl>
            <c:dLbl>
              <c:idx val="2"/>
              <c:layout>
                <c:manualLayout>
                  <c:x val="5.6368169157768634E-2"/>
                  <c:y val="-2.222206668719738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- 2234,4</c:v>
                </c:pt>
                <c:pt idx="1">
                  <c:v>2020 год - 2236,0</c:v>
                </c:pt>
                <c:pt idx="2">
                  <c:v>2021 год - 2594,1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41.1</c:v>
                </c:pt>
                <c:pt idx="1">
                  <c:v>86.5</c:v>
                </c:pt>
                <c:pt idx="2">
                  <c:v>108.7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Административная комиссия</c:v>
                </c:pt>
              </c:strCache>
            </c:strRef>
          </c:tx>
          <c:spPr>
            <a:solidFill>
              <a:srgbClr val="018D76"/>
            </a:solidFill>
          </c:spPr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6.5040195182040961E-2"/>
                  <c:y val="-4.4444133374394578E-3"/>
                </c:manualLayout>
              </c:layout>
              <c:showVal val="1"/>
            </c:dLbl>
            <c:dLbl>
              <c:idx val="2"/>
              <c:layout>
                <c:manualLayout>
                  <c:x val="7.0821545864888896E-2"/>
                  <c:y val="-1.99998600184776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- 2234,4</c:v>
                </c:pt>
                <c:pt idx="1">
                  <c:v>2020 год - 2236,0</c:v>
                </c:pt>
                <c:pt idx="2">
                  <c:v>2021 год - 2594,1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132</c:v>
                </c:pt>
                <c:pt idx="1">
                  <c:v>132</c:v>
                </c:pt>
                <c:pt idx="2">
                  <c:v>134.19999999999999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Безопасность дорожного движения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5.9258844499192775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2.2222066687197389E-3"/>
                </c:manualLayout>
              </c:layout>
              <c:showVal val="1"/>
            </c:dLbl>
            <c:dLbl>
              <c:idx val="2"/>
              <c:layout>
                <c:manualLayout>
                  <c:x val="7.515755887702498E-2"/>
                  <c:y val="-1.99998600184776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- 2234,4</c:v>
                </c:pt>
                <c:pt idx="1">
                  <c:v>2020 год - 2236,0</c:v>
                </c:pt>
                <c:pt idx="2">
                  <c:v>2021 год - 2594,1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0">
                  <c:v>20.100000000000001</c:v>
                </c:pt>
                <c:pt idx="1">
                  <c:v>18.600000000000001</c:v>
                </c:pt>
                <c:pt idx="2">
                  <c:v>10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 и ЧС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-1.5555446681038023E-2"/>
                </c:manualLayout>
              </c:layout>
              <c:showVal val="1"/>
            </c:dLbl>
            <c:dLbl>
              <c:idx val="2"/>
              <c:layout>
                <c:manualLayout>
                  <c:x val="7.3712107400197333E-2"/>
                  <c:y val="-4.444413337439457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- 2234,4</c:v>
                </c:pt>
                <c:pt idx="1">
                  <c:v>2020 год - 2236,0</c:v>
                </c:pt>
                <c:pt idx="2">
                  <c:v>2021 год - 2594,1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3"/>
                <c:pt idx="0">
                  <c:v>64.400000000000006</c:v>
                </c:pt>
                <c:pt idx="1">
                  <c:v>64</c:v>
                </c:pt>
                <c:pt idx="2">
                  <c:v>158.1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ЕДДС</c:v>
                </c:pt>
              </c:strCache>
            </c:strRef>
          </c:tx>
          <c:dLbls>
            <c:dLbl>
              <c:idx val="0"/>
              <c:layout>
                <c:manualLayout>
                  <c:x val="6.2149519840616833E-2"/>
                  <c:y val="-5.5555341694896274E-2"/>
                </c:manualLayout>
              </c:layout>
              <c:showVal val="1"/>
            </c:dLbl>
            <c:dLbl>
              <c:idx val="1"/>
              <c:layout>
                <c:manualLayout>
                  <c:x val="7.6602896547737109E-2"/>
                  <c:y val="-5.7777373386712953E-2"/>
                </c:manualLayout>
              </c:layout>
              <c:showVal val="1"/>
            </c:dLbl>
            <c:dLbl>
              <c:idx val="2"/>
              <c:layout>
                <c:manualLayout>
                  <c:x val="8.2384247230584989E-2"/>
                  <c:y val="-5.1110753380553757E-2"/>
                </c:manualLayout>
              </c:layout>
              <c:showVal val="1"/>
            </c:dLbl>
            <c:delete val="1"/>
          </c:dLbls>
          <c:cat>
            <c:strRef>
              <c:f>Лист1!$A$2:$A$9</c:f>
              <c:strCache>
                <c:ptCount val="3"/>
                <c:pt idx="0">
                  <c:v>2019 год - 2234,4</c:v>
                </c:pt>
                <c:pt idx="1">
                  <c:v>2020 год - 2236,0</c:v>
                </c:pt>
                <c:pt idx="2">
                  <c:v>2021 год - 2594,1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3"/>
                <c:pt idx="0">
                  <c:v>1907.9</c:v>
                </c:pt>
                <c:pt idx="1">
                  <c:v>1934.9</c:v>
                </c:pt>
                <c:pt idx="2">
                  <c:v>2183.1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Предупреждение болезней животных</c:v>
                </c:pt>
              </c:strCache>
            </c:strRef>
          </c:tx>
          <c:dLbls>
            <c:dLbl>
              <c:idx val="0"/>
              <c:layout>
                <c:manualLayout>
                  <c:x val="6.0704182169904787E-2"/>
                  <c:y val="-4.4444133374394575E-2"/>
                </c:manualLayout>
              </c:layout>
              <c:showVal val="1"/>
            </c:dLbl>
            <c:dLbl>
              <c:idx val="1"/>
              <c:layout>
                <c:manualLayout>
                  <c:x val="6.7930870523464887E-2"/>
                  <c:y val="-2.6666480024636747E-2"/>
                </c:manualLayout>
              </c:layout>
              <c:showVal val="1"/>
            </c:dLbl>
            <c:dLbl>
              <c:idx val="2"/>
              <c:layout>
                <c:manualLayout>
                  <c:x val="6.5040195182040739E-2"/>
                  <c:y val="-2.666648002463674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- 2234,4</c:v>
                </c:pt>
                <c:pt idx="1">
                  <c:v>2020 год - 2236,0</c:v>
                </c:pt>
                <c:pt idx="2">
                  <c:v>2021 год - 2594,1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3"/>
                <c:pt idx="0">
                  <c:v>68.900000000000006</c:v>
                </c:pt>
              </c:numCache>
            </c:numRef>
          </c:val>
        </c:ser>
        <c:shape val="cylinder"/>
        <c:axId val="154603904"/>
        <c:axId val="154605440"/>
        <c:axId val="0"/>
      </c:bar3DChart>
      <c:catAx>
        <c:axId val="154603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4605440"/>
        <c:crosses val="autoZero"/>
        <c:auto val="1"/>
        <c:lblAlgn val="ctr"/>
        <c:lblOffset val="100"/>
      </c:catAx>
      <c:valAx>
        <c:axId val="154605440"/>
        <c:scaling>
          <c:orientation val="minMax"/>
        </c:scaling>
        <c:axPos val="l"/>
        <c:majorGridlines/>
        <c:numFmt formatCode="General" sourceLinked="1"/>
        <c:tickLblPos val="nextTo"/>
        <c:crossAx val="154603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35058634760211682"/>
          <c:w val="0.27301757143666838"/>
          <c:h val="0.5927435328536634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предпринимательства</c:v>
                </c:pt>
              </c:strCache>
            </c:strRef>
          </c:tx>
          <c:spPr>
            <a:solidFill>
              <a:srgbClr val="00B0F0"/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2019 год         58,2</c:v>
                </c:pt>
                <c:pt idx="1">
                  <c:v>2020 год     49,5</c:v>
                </c:pt>
                <c:pt idx="2">
                  <c:v>2021 год 165,1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туризма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2019 год         58,2</c:v>
                </c:pt>
                <c:pt idx="1">
                  <c:v>2020 год     49,5</c:v>
                </c:pt>
                <c:pt idx="2">
                  <c:v>2021 год 165,1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48.2</c:v>
                </c:pt>
                <c:pt idx="1">
                  <c:v>49.5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Всероссийская перепись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2019 год         58,2</c:v>
                </c:pt>
                <c:pt idx="1">
                  <c:v>2020 год     49,5</c:v>
                </c:pt>
                <c:pt idx="2">
                  <c:v>2021 год 165,1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3"/>
                <c:pt idx="2">
                  <c:v>155.1</c:v>
                </c:pt>
              </c:numCache>
            </c:numRef>
          </c:val>
        </c:ser>
        <c:gapWidth val="75"/>
        <c:shape val="cylinder"/>
        <c:axId val="154863104"/>
        <c:axId val="154864640"/>
        <c:axId val="0"/>
      </c:bar3DChart>
      <c:catAx>
        <c:axId val="15486310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4864640"/>
        <c:crosses val="autoZero"/>
        <c:auto val="1"/>
        <c:lblAlgn val="ctr"/>
        <c:lblOffset val="100"/>
      </c:catAx>
      <c:valAx>
        <c:axId val="154864640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54863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30320531900315478"/>
          <c:w val="0.36960012921387225"/>
          <c:h val="0.36803168297574207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477"/>
          <c:y val="3.6828967844537208E-2"/>
          <c:w val="0.5968575051318995"/>
          <c:h val="0.8576415230262827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ЖКХ</c:v>
                </c:pt>
              </c:strCache>
            </c:strRef>
          </c:tx>
          <c:dLbls>
            <c:dLbl>
              <c:idx val="0"/>
              <c:layout>
                <c:manualLayout>
                  <c:x val="7.8852494696507111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778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9.6056562469238577E-2"/>
                  <c:y val="1.084003253034013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- 76374,2</c:v>
                </c:pt>
                <c:pt idx="1">
                  <c:v>2020 год - 90275,2</c:v>
                </c:pt>
                <c:pt idx="2">
                  <c:v>2021 год - 85379,9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17196.900000000001</c:v>
                </c:pt>
                <c:pt idx="1">
                  <c:v>22543.3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Дорожное хозяйство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9.1755630192299098E-2"/>
                  <c:y val="1.3008039036408223E-2"/>
                </c:manualLayout>
              </c:layout>
              <c:showVal val="1"/>
            </c:dLbl>
            <c:dLbl>
              <c:idx val="1"/>
              <c:layout>
                <c:manualLayout>
                  <c:x val="9.175563019229909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3189311914053163E-2"/>
                  <c:y val="-2.1680065060680292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- 76374,2</c:v>
                </c:pt>
                <c:pt idx="1">
                  <c:v>2020 год - 90275,2</c:v>
                </c:pt>
                <c:pt idx="2">
                  <c:v>2021 год - 85379,9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52377.8</c:v>
                </c:pt>
                <c:pt idx="1">
                  <c:v>49651.1</c:v>
                </c:pt>
                <c:pt idx="2">
                  <c:v>65760.2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chemeClr val="accent2"/>
            </a:solidFill>
          </c:spPr>
          <c:dLbls>
            <c:dLbl>
              <c:idx val="0"/>
              <c:layout>
                <c:manualLayout>
                  <c:x val="8.7454585027034501E-2"/>
                  <c:y val="4.3360130121360583E-3"/>
                </c:manualLayout>
              </c:layout>
              <c:showVal val="1"/>
            </c:dLbl>
            <c:dLbl>
              <c:idx val="1"/>
              <c:layout>
                <c:manualLayout>
                  <c:x val="9.3189311914053163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9.1755630192299098E-2"/>
                  <c:y val="-4.336013012136058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- 76374,2</c:v>
                </c:pt>
                <c:pt idx="1">
                  <c:v>2020 год - 90275,2</c:v>
                </c:pt>
                <c:pt idx="2">
                  <c:v>2021 год - 85379,9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0">
                  <c:v>6799.5</c:v>
                </c:pt>
                <c:pt idx="1">
                  <c:v>18080.8</c:v>
                </c:pt>
                <c:pt idx="2">
                  <c:v>19619.7</c:v>
                </c:pt>
              </c:numCache>
            </c:numRef>
          </c:val>
        </c:ser>
        <c:shape val="box"/>
        <c:axId val="154889600"/>
        <c:axId val="154670208"/>
        <c:axId val="0"/>
      </c:bar3DChart>
      <c:catAx>
        <c:axId val="154889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54670208"/>
        <c:crosses val="autoZero"/>
        <c:auto val="1"/>
        <c:lblAlgn val="ctr"/>
        <c:lblOffset val="100"/>
      </c:catAx>
      <c:valAx>
        <c:axId val="154670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488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1334819697557348"/>
          <c:w val="0.25745345162825606"/>
          <c:h val="0.59822899621071624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46518516809340332"/>
          <c:y val="2.6653034431034051E-2"/>
          <c:w val="0.51895902074344125"/>
          <c:h val="0.8174397821592817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 дворовых террторий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4.2490597383419114E-2"/>
                  <c:y val="-3.97659877317246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2019 год   7602,9</c:v>
                </c:pt>
                <c:pt idx="1">
                  <c:v>2020 год     8589,2</c:v>
                </c:pt>
                <c:pt idx="2">
                  <c:v>2021 год  8058,3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3"/>
                <c:pt idx="0">
                  <c:v>2555</c:v>
                </c:pt>
                <c:pt idx="1">
                  <c:v>1347.8</c:v>
                </c:pt>
                <c:pt idx="2">
                  <c:v>2356.1999999999998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Благоустройство территорий общего пользования</c:v>
                </c:pt>
              </c:strCache>
            </c:strRef>
          </c:tx>
          <c:spPr>
            <a:solidFill>
              <a:srgbClr val="3FCD42"/>
            </a:solidFill>
          </c:spPr>
          <c:dLbls>
            <c:dLbl>
              <c:idx val="0"/>
              <c:layout>
                <c:manualLayout>
                  <c:x val="3.5164632317312351E-2"/>
                  <c:y val="-2.105248422997638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3"/>
                <c:pt idx="0">
                  <c:v>2019 год   7602,9</c:v>
                </c:pt>
                <c:pt idx="1">
                  <c:v>2020 год     8589,2</c:v>
                </c:pt>
                <c:pt idx="2">
                  <c:v>2021 год  8058,3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3"/>
                <c:pt idx="0">
                  <c:v>5047.9000000000005</c:v>
                </c:pt>
                <c:pt idx="1">
                  <c:v>7241.4</c:v>
                </c:pt>
                <c:pt idx="2">
                  <c:v>5702.1</c:v>
                </c:pt>
              </c:numCache>
            </c:numRef>
          </c:val>
        </c:ser>
        <c:gapWidth val="75"/>
        <c:shape val="cylinder"/>
        <c:axId val="155020672"/>
        <c:axId val="155038848"/>
        <c:axId val="0"/>
      </c:bar3DChart>
      <c:catAx>
        <c:axId val="15502067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55038848"/>
        <c:crosses val="autoZero"/>
        <c:auto val="1"/>
        <c:lblAlgn val="ctr"/>
        <c:lblOffset val="100"/>
      </c:catAx>
      <c:valAx>
        <c:axId val="15503884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55020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253149713006394E-3"/>
          <c:y val="0.24940452597099291"/>
          <c:w val="0.34535626110431916"/>
          <c:h val="0.73725136703007865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side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sideWall>
    <c:backWall>
      <c:spPr>
        <a:effectLst>
          <a:outerShdw blurRad="50800" dist="50800" dir="2400000" algn="ctr" rotWithShape="0">
            <a:srgbClr val="000000">
              <a:alpha val="43137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38697248414822444"/>
          <c:y val="3.6828967844537208E-2"/>
          <c:w val="0.5968575051318995"/>
          <c:h val="0.8576415230262821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dLbl>
              <c:idx val="0"/>
              <c:layout>
                <c:manualLayout>
                  <c:x val="7.8852494696507069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667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8.8165358056370172E-2"/>
                  <c:y val="1.08399485990008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2019 год - 3847,0</c:v>
                </c:pt>
                <c:pt idx="1">
                  <c:v>2020 год - 3521,0</c:v>
                </c:pt>
                <c:pt idx="2">
                  <c:v>2021 год - 4967,6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2615.8000000000002</c:v>
                </c:pt>
                <c:pt idx="1">
                  <c:v>2803.9</c:v>
                </c:pt>
                <c:pt idx="2">
                  <c:v>3741.3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Управление земельными ресурсами</c:v>
                </c:pt>
              </c:strCache>
            </c:strRef>
          </c:tx>
          <c:dLbls>
            <c:dLbl>
              <c:idx val="0"/>
              <c:layout>
                <c:manualLayout>
                  <c:x val="7.598513125299719E-2"/>
                  <c:y val="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9.1755630192299667E-2"/>
                  <c:y val="-2.1680065060680292E-3"/>
                </c:manualLayout>
              </c:layout>
              <c:showVal val="1"/>
            </c:dLbl>
            <c:dLbl>
              <c:idx val="2"/>
              <c:layout>
                <c:manualLayout>
                  <c:x val="8.888826674878924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2019 год - 3847,0</c:v>
                </c:pt>
                <c:pt idx="1">
                  <c:v>2020 год - 3521,0</c:v>
                </c:pt>
                <c:pt idx="2">
                  <c:v>2021 год - 4967,6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3"/>
                <c:pt idx="0">
                  <c:v>100</c:v>
                </c:pt>
                <c:pt idx="1">
                  <c:v>248.7</c:v>
                </c:pt>
                <c:pt idx="2">
                  <c:v>61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dLbls>
            <c:dLbl>
              <c:idx val="0"/>
              <c:layout>
                <c:manualLayout>
                  <c:x val="6.8816722644224032E-2"/>
                  <c:y val="1.517604554247619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2019 год - 3847,0</c:v>
                </c:pt>
                <c:pt idx="1">
                  <c:v>2020 год - 3521,0</c:v>
                </c:pt>
                <c:pt idx="2">
                  <c:v>2021 год - 4967,6</c:v>
                </c:pt>
              </c:strCache>
            </c:strRef>
          </c:cat>
          <c:val>
            <c:numRef>
              <c:f>Лист1!$D$2:$D$7</c:f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Управление имуществом</c:v>
                </c:pt>
              </c:strCache>
            </c:strRef>
          </c:tx>
          <c:spPr>
            <a:solidFill>
              <a:srgbClr val="9CFEEE"/>
            </a:solidFill>
          </c:spPr>
          <c:dLbls>
            <c:dLbl>
              <c:idx val="0"/>
              <c:layout>
                <c:manualLayout>
                  <c:x val="8.8888266748789246E-2"/>
                  <c:y val="-2.1680065060680292E-3"/>
                </c:manualLayout>
              </c:layout>
              <c:showVal val="1"/>
            </c:dLbl>
            <c:dLbl>
              <c:idx val="1"/>
              <c:layout>
                <c:manualLayout>
                  <c:x val="8.4587221583525232E-2"/>
                  <c:y val="-4.3360130121360583E-3"/>
                </c:manualLayout>
              </c:layout>
              <c:showVal val="1"/>
            </c:dLbl>
            <c:dLbl>
              <c:idx val="2"/>
              <c:layout>
                <c:manualLayout>
                  <c:x val="7.0250404365978528E-2"/>
                  <c:y val="-6.5040195182040853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2019 год - 3847,0</c:v>
                </c:pt>
                <c:pt idx="1">
                  <c:v>2020 год - 3521,0</c:v>
                </c:pt>
                <c:pt idx="2">
                  <c:v>2021 год - 4967,6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3"/>
                <c:pt idx="0">
                  <c:v>1131.2</c:v>
                </c:pt>
                <c:pt idx="1">
                  <c:v>468.4</c:v>
                </c:pt>
                <c:pt idx="2">
                  <c:v>1165.3</c:v>
                </c:pt>
              </c:numCache>
            </c:numRef>
          </c:val>
        </c:ser>
        <c:shape val="box"/>
        <c:axId val="155093632"/>
        <c:axId val="155124096"/>
        <c:axId val="0"/>
      </c:bar3DChart>
      <c:catAx>
        <c:axId val="15509363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baseline="0"/>
            </a:pPr>
            <a:endParaRPr lang="ru-RU"/>
          </a:p>
        </c:txPr>
        <c:crossAx val="155124096"/>
        <c:crosses val="autoZero"/>
        <c:auto val="1"/>
        <c:lblAlgn val="ctr"/>
        <c:lblOffset val="100"/>
      </c:catAx>
      <c:valAx>
        <c:axId val="155124096"/>
        <c:scaling>
          <c:orientation val="minMax"/>
        </c:scaling>
        <c:axPos val="l"/>
        <c:majorGridlines/>
        <c:numFmt formatCode="General" sourceLinked="0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5093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7.5661160267828324E-3"/>
          <c:y val="0.36223653838347231"/>
          <c:w val="0.30231335270195947"/>
          <c:h val="0.5532111276444149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41339580463514408"/>
          <c:y val="2.3602320391144266E-2"/>
          <c:w val="0.58509761457250364"/>
          <c:h val="0.5564612671127405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Управление муниципальным долгом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- 17040,9</c:v>
                </c:pt>
                <c:pt idx="1">
                  <c:v>2020 год - 17356,1</c:v>
                </c:pt>
                <c:pt idx="2">
                  <c:v>2021 год - 7073,0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11.3</c:v>
                </c:pt>
                <c:pt idx="1">
                  <c:v>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Эффективная система межбюджетных отношений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- 17040,9</c:v>
                </c:pt>
                <c:pt idx="1">
                  <c:v>2020 год - 17356,1</c:v>
                </c:pt>
                <c:pt idx="2">
                  <c:v>2021 год - 7073,0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10579.9</c:v>
                </c:pt>
                <c:pt idx="1">
                  <c:v>10473.1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Обеспечивающая подпрограмма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- 17040,9</c:v>
                </c:pt>
                <c:pt idx="1">
                  <c:v>2020 год - 17356,1</c:v>
                </c:pt>
                <c:pt idx="2">
                  <c:v>2021 год - 7073,0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0">
                  <c:v>6449.7</c:v>
                </c:pt>
                <c:pt idx="1">
                  <c:v>6876.8</c:v>
                </c:pt>
                <c:pt idx="2">
                  <c:v>7073</c:v>
                </c:pt>
              </c:numCache>
            </c:numRef>
          </c:val>
        </c:ser>
        <c:dLbls>
          <c:showVal val="1"/>
        </c:dLbls>
        <c:gapWidth val="75"/>
        <c:shape val="box"/>
        <c:axId val="155226112"/>
        <c:axId val="155227648"/>
        <c:axId val="0"/>
      </c:bar3DChart>
      <c:catAx>
        <c:axId val="1552261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55227648"/>
        <c:crosses val="autoZero"/>
        <c:auto val="1"/>
        <c:lblAlgn val="ctr"/>
        <c:lblOffset val="100"/>
      </c:catAx>
      <c:valAx>
        <c:axId val="155227648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52261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4168777856916112E-2"/>
          <c:y val="0.70305159718917842"/>
          <c:w val="0.95072401290488318"/>
          <c:h val="0.2969484028108315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7.0673505879832565E-2"/>
          <c:y val="3.6466981230272477E-2"/>
        </c:manualLayout>
      </c:layout>
      <c:txPr>
        <a:bodyPr/>
        <a:lstStyle/>
        <a:p>
          <a:pPr>
            <a:defRPr u="sng" baseline="0"/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51413983788922468"/>
          <c:y val="0.20365804021561462"/>
          <c:w val="0.58509761457250364"/>
          <c:h val="0.556461267112740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 - 41300,8</c:v>
                </c:pt>
              </c:strCache>
            </c:strRef>
          </c:tx>
          <c:dLbls>
            <c:dLbl>
              <c:idx val="0"/>
              <c:layout>
                <c:manualLayout>
                  <c:x val="1.104636796638496E-2"/>
                  <c:y val="-6.4853259882516043E-2"/>
                </c:manualLayout>
              </c:layout>
              <c:showVal val="1"/>
            </c:dLbl>
            <c:dLbl>
              <c:idx val="1"/>
              <c:layout>
                <c:manualLayout>
                  <c:x val="3.8519750175585517E-2"/>
                  <c:y val="-8.2733566348729207E-2"/>
                </c:manualLayout>
              </c:layout>
              <c:showVal val="1"/>
            </c:dLbl>
            <c:dLbl>
              <c:idx val="2"/>
              <c:layout>
                <c:manualLayout>
                  <c:x val="3.5763818306418352E-2"/>
                  <c:y val="-9.7402014728927531E-3"/>
                </c:manualLayout>
              </c:layout>
              <c:showVal val="1"/>
            </c:dLbl>
            <c:dLbl>
              <c:idx val="3"/>
              <c:layout>
                <c:manualLayout>
                  <c:x val="2.7109917143111041E-2"/>
                  <c:y val="0.1066068766102362"/>
                </c:manualLayout>
              </c:layout>
              <c:showVal val="1"/>
            </c:dLbl>
            <c:dLbl>
              <c:idx val="4"/>
              <c:layout>
                <c:manualLayout>
                  <c:x val="-1.6438517072268205E-2"/>
                  <c:y val="-2.3228139013855301E-2"/>
                </c:manualLayout>
              </c:layout>
              <c:showVal val="1"/>
            </c:dLbl>
            <c:dLbl>
              <c:idx val="5"/>
              <c:layout>
                <c:manualLayout>
                  <c:x val="2.3201450452018595E-2"/>
                  <c:y val="-0.10333776967081371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МКУ "УРТ"</c:v>
                </c:pt>
                <c:pt idx="1">
                  <c:v>Пожарная безопасность</c:v>
                </c:pt>
                <c:pt idx="2">
                  <c:v>Жилищное хозяйство</c:v>
                </c:pt>
                <c:pt idx="3">
                  <c:v>Коммунальное хозяйство</c:v>
                </c:pt>
                <c:pt idx="4">
                  <c:v>Благоустройство</c:v>
                </c:pt>
                <c:pt idx="5">
                  <c:v>Другиу вопросв в области ЖКХ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6922.7</c:v>
                </c:pt>
                <c:pt idx="1">
                  <c:v>364.1</c:v>
                </c:pt>
                <c:pt idx="2">
                  <c:v>910.4</c:v>
                </c:pt>
                <c:pt idx="3">
                  <c:v>10840.5</c:v>
                </c:pt>
                <c:pt idx="4">
                  <c:v>20825.7</c:v>
                </c:pt>
                <c:pt idx="5">
                  <c:v>1437.4</c:v>
                </c:pt>
              </c:numCache>
            </c:numRef>
          </c:val>
        </c:ser>
        <c:firstSliceAng val="0"/>
      </c:pieChart>
    </c:plotArea>
    <c:legend>
      <c:legendPos val="b"/>
      <c:layout>
        <c:manualLayout>
          <c:xMode val="edge"/>
          <c:yMode val="edge"/>
          <c:x val="3.3309516187341535E-2"/>
          <c:y val="0.18002718512951169"/>
          <c:w val="0.28720191543411921"/>
          <c:h val="0.80629769690913644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7096018735363044"/>
          <c:y val="0.32906764168190317"/>
          <c:w val="0.28103044496487334"/>
          <c:h val="0.4387568555758707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FF00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73CB7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00FF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1"/>
            <c:spPr>
              <a:solidFill>
                <a:srgbClr val="F8794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2"/>
            <c:spPr>
              <a:solidFill>
                <a:srgbClr val="6A25E7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4"/>
            <c:spPr>
              <a:solidFill>
                <a:srgbClr val="FF006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4.3160815169091885E-2"/>
                  <c:y val="-0.27483849079008765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0.17177317718028171"/>
                  <c:y val="-0.24183906096118596"/>
                </c:manualLayout>
              </c:layout>
              <c:dLblPos val="bestFit"/>
              <c:showVal val="1"/>
              <c:showCatName val="1"/>
            </c:dLbl>
            <c:dLbl>
              <c:idx val="2"/>
              <c:layout>
                <c:manualLayout>
                  <c:x val="0.17748164680278741"/>
                  <c:y val="-0.16147924058864274"/>
                </c:manualLayout>
              </c:layout>
              <c:dLblPos val="bestFit"/>
              <c:showVal val="1"/>
              <c:showCatName val="1"/>
            </c:dLbl>
            <c:dLbl>
              <c:idx val="3"/>
              <c:layout>
                <c:manualLayout>
                  <c:x val="0.11200152984764689"/>
                  <c:y val="-7.8248208201981917E-2"/>
                </c:manualLayout>
              </c:layout>
              <c:dLblPos val="bestFit"/>
              <c:showVal val="1"/>
              <c:showCatName val="1"/>
            </c:dLbl>
            <c:dLbl>
              <c:idx val="4"/>
              <c:layout>
                <c:manualLayout>
                  <c:x val="7.0421349010029846E-2"/>
                  <c:y val="-6.8061088414217527E-2"/>
                </c:manualLayout>
              </c:layout>
              <c:dLblPos val="bestFit"/>
              <c:showVal val="1"/>
              <c:showCatName val="1"/>
            </c:dLbl>
            <c:dLbl>
              <c:idx val="5"/>
              <c:layout>
                <c:manualLayout>
                  <c:x val="4.1008454652580899E-2"/>
                  <c:y val="-5.7292865321816912E-2"/>
                </c:manualLayout>
              </c:layout>
              <c:dLblPos val="bestFit"/>
              <c:showVal val="1"/>
              <c:showCatName val="1"/>
            </c:dLbl>
            <c:dLbl>
              <c:idx val="6"/>
              <c:layout>
                <c:manualLayout>
                  <c:x val="5.5649712089243887E-2"/>
                  <c:y val="2.6220896535150431E-2"/>
                </c:manualLayout>
              </c:layout>
              <c:dLblPos val="bestFit"/>
              <c:showVal val="1"/>
              <c:showCatName val="1"/>
            </c:dLbl>
            <c:dLbl>
              <c:idx val="7"/>
              <c:layout>
                <c:manualLayout>
                  <c:x val="5.1117434316852013E-2"/>
                  <c:y val="0.12151693785135027"/>
                </c:manualLayout>
              </c:layout>
              <c:dLblPos val="bestFit"/>
              <c:showVal val="1"/>
              <c:showCatName val="1"/>
            </c:dLbl>
            <c:dLbl>
              <c:idx val="8"/>
              <c:layout>
                <c:manualLayout>
                  <c:x val="-0.19541047840863979"/>
                  <c:y val="6.8494847798120954E-3"/>
                </c:manualLayout>
              </c:layout>
              <c:dLblPos val="bestFit"/>
              <c:showVal val="1"/>
              <c:showCatName val="1"/>
            </c:dLbl>
            <c:dLbl>
              <c:idx val="9"/>
              <c:layout>
                <c:manualLayout>
                  <c:x val="-0.19328937836403942"/>
                  <c:y val="2.4745237186464871E-2"/>
                </c:manualLayout>
              </c:layout>
              <c:dLblPos val="bestFit"/>
              <c:showVal val="1"/>
              <c:showCatName val="1"/>
            </c:dLbl>
            <c:dLbl>
              <c:idx val="10"/>
              <c:layout>
                <c:manualLayout>
                  <c:x val="-9.6626005697826506E-2"/>
                  <c:y val="-5.9314758007134255E-3"/>
                </c:manualLayout>
              </c:layout>
              <c:dLblPos val="bestFit"/>
              <c:showVal val="1"/>
              <c:showCatName val="1"/>
            </c:dLbl>
            <c:dLbl>
              <c:idx val="11"/>
              <c:layout>
                <c:manualLayout>
                  <c:x val="-0.1317767542287723"/>
                  <c:y val="-9.0825711418029698E-2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-0.1923364628265764"/>
                  <c:y val="-0.18371911769556645"/>
                </c:manualLayout>
              </c:layout>
              <c:showVal val="1"/>
              <c:showCatName val="1"/>
            </c:dLbl>
            <c:dLbl>
              <c:idx val="14"/>
              <c:layout>
                <c:manualLayout>
                  <c:x val="-0.10595675750966162"/>
                  <c:y val="-0.27397654287828038"/>
                </c:manualLayout>
              </c:layout>
              <c:showVal val="1"/>
              <c:showCatName val="1"/>
            </c:dLbl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10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Sheet1!$B$1:$P$1</c:f>
              <c:strCache>
                <c:ptCount val="15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негативное воздействие на окруж.среду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Земельный налог</c:v>
                </c:pt>
                <c:pt idx="10">
                  <c:v>Налог на имущество</c:v>
                </c:pt>
                <c:pt idx="11">
                  <c:v>Налог с упрощенной системы</c:v>
                </c:pt>
                <c:pt idx="12">
                  <c:v>Налог с патентной системы</c:v>
                </c:pt>
                <c:pt idx="13">
                  <c:v>Прибыль МУП</c:v>
                </c:pt>
                <c:pt idx="14">
                  <c:v>Прочие доходы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1774.2</c:v>
                </c:pt>
                <c:pt idx="1">
                  <c:v>11.1</c:v>
                </c:pt>
                <c:pt idx="2">
                  <c:v>1823.8</c:v>
                </c:pt>
                <c:pt idx="3">
                  <c:v>8121.4</c:v>
                </c:pt>
                <c:pt idx="4">
                  <c:v>19836.400000000001</c:v>
                </c:pt>
                <c:pt idx="5">
                  <c:v>42</c:v>
                </c:pt>
                <c:pt idx="6">
                  <c:v>3412.7</c:v>
                </c:pt>
                <c:pt idx="7">
                  <c:v>625.20000000000005</c:v>
                </c:pt>
                <c:pt idx="8">
                  <c:v>127195.3</c:v>
                </c:pt>
                <c:pt idx="9">
                  <c:v>14117.5</c:v>
                </c:pt>
                <c:pt idx="10">
                  <c:v>3067.4</c:v>
                </c:pt>
                <c:pt idx="11">
                  <c:v>5287.3</c:v>
                </c:pt>
                <c:pt idx="12">
                  <c:v>3520.5</c:v>
                </c:pt>
                <c:pt idx="13">
                  <c:v>1075.8</c:v>
                </c:pt>
                <c:pt idx="14">
                  <c:v>942.8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8"/>
            <c:spPr>
              <a:solidFill>
                <a:srgbClr val="FF00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9"/>
            <c:spPr>
              <a:solidFill>
                <a:srgbClr val="FF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0"/>
            <c:spPr>
              <a:solidFill>
                <a:srgbClr val="00FF00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1">
                <a:noFill/>
              </a:ln>
            </c:spPr>
            <c:txPr>
              <a:bodyPr/>
              <a:lstStyle/>
              <a:p>
                <a:pPr>
                  <a:defRPr sz="142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Sheet1!$B$1:$P$1</c:f>
              <c:strCache>
                <c:ptCount val="15"/>
                <c:pt idx="0">
                  <c:v>ЕНВД</c:v>
                </c:pt>
                <c:pt idx="1">
                  <c:v>Единый сельхоз.налог</c:v>
                </c:pt>
                <c:pt idx="2">
                  <c:v>Государственная пошлина</c:v>
                </c:pt>
                <c:pt idx="3">
                  <c:v>Доходы от использования имущества</c:v>
                </c:pt>
                <c:pt idx="4">
                  <c:v>Акцизы</c:v>
                </c:pt>
                <c:pt idx="5">
                  <c:v>Платежи за негативное воздействие на окруж.среду</c:v>
                </c:pt>
                <c:pt idx="6">
                  <c:v>Доходы от продажи активов</c:v>
                </c:pt>
                <c:pt idx="7">
                  <c:v>Штрафы,возмещение ущерба</c:v>
                </c:pt>
                <c:pt idx="8">
                  <c:v>Налог на доходы физических лиц</c:v>
                </c:pt>
                <c:pt idx="9">
                  <c:v>Земельный налог</c:v>
                </c:pt>
                <c:pt idx="10">
                  <c:v>Налог на имущество</c:v>
                </c:pt>
                <c:pt idx="11">
                  <c:v>Налог с упрощенной системы</c:v>
                </c:pt>
                <c:pt idx="12">
                  <c:v>Налог с патентной системы</c:v>
                </c:pt>
                <c:pt idx="13">
                  <c:v>Прибыль МУП</c:v>
                </c:pt>
                <c:pt idx="14">
                  <c:v>Прочие доходы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5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9672131147541472"/>
          <c:y val="0.14081812484390976"/>
          <c:w val="0.29859484777517581"/>
          <c:h val="0.83562805995749734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98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625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060889929742323"/>
          <c:y val="0.21301775147929181"/>
          <c:w val="0.33606557377049601"/>
          <c:h val="0.5660749506903356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rgbClr val="FF0066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027125764561875E-2"/>
                  <c:y val="-0.2202802200939383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1"/>
              <c:layout>
                <c:manualLayout>
                  <c:x val="5.3400392915366433E-2"/>
                  <c:y val="-0.1566134052629589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2"/>
              <c:layout>
                <c:manualLayout>
                  <c:x val="5.5547171186934967E-2"/>
                  <c:y val="0.3178733351910649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dLbl>
              <c:idx val="3"/>
              <c:layout>
                <c:manualLayout>
                  <c:x val="-2.7612769658346442E-2"/>
                  <c:y val="-0.1262797237049547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100" b="1" i="0" u="none" strike="noStrike" baseline="0">
                      <a:solidFill>
                        <a:schemeClr val="tx1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Val val="1"/>
              <c:showCatName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5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40879</c:v>
                </c:pt>
                <c:pt idx="1">
                  <c:v>94026.8</c:v>
                </c:pt>
                <c:pt idx="2">
                  <c:v>146699.79999999999</c:v>
                </c:pt>
                <c:pt idx="3">
                  <c:v>280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2700">
              <a:solidFill>
                <a:schemeClr val="tx1"/>
              </a:solidFill>
              <a:prstDash val="solid"/>
            </a:ln>
          </c:spPr>
          <c:explosion val="6"/>
          <c:dPt>
            <c:idx val="0"/>
            <c:spPr>
              <a:solidFill>
                <a:schemeClr val="accent1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12700">
                <a:solidFill>
                  <a:schemeClr val="tx1"/>
                </a:solidFill>
                <a:prstDash val="solid"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375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Sheet1!$B$1:$E$1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</c:numCache>
            </c:numRef>
          </c:val>
        </c:ser>
        <c:dLbls>
          <c:showVal val="1"/>
          <c:showCatName val="1"/>
        </c:dLbls>
        <c:firstSliceAng val="0"/>
      </c:pieChart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67681498829040065"/>
          <c:y val="0.25049309664694275"/>
          <c:w val="0.31850117096018737"/>
          <c:h val="0.62327416173570016"/>
        </c:manualLayout>
      </c:layout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perspective val="0"/>
    </c:view3D>
    <c:plotArea>
      <c:layout>
        <c:manualLayout>
          <c:layoutTarget val="inner"/>
          <c:xMode val="edge"/>
          <c:yMode val="edge"/>
          <c:x val="6.9086651053865258E-2"/>
          <c:y val="0.27777777777778118"/>
          <c:w val="0.50351288056205012"/>
          <c:h val="0.4318181818181871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rgbClr val="00FF00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15177818805769602"/>
                  <c:y val="0.10058913380344305"/>
                </c:manualLayout>
              </c:layout>
              <c:dLblPos val="bestFit"/>
              <c:showVal val="1"/>
              <c:showCatName val="1"/>
            </c:dLbl>
            <c:dLbl>
              <c:idx val="1"/>
              <c:layout>
                <c:manualLayout>
                  <c:x val="-7.1300690010046824E-2"/>
                  <c:y val="-0.10673023491549753"/>
                </c:manualLayout>
              </c:layout>
              <c:dLblPos val="bestFit"/>
              <c:showVal val="1"/>
              <c:showCatName val="1"/>
            </c:dLbl>
            <c:spPr>
              <a:noFill/>
              <a:ln w="26037">
                <a:noFill/>
              </a:ln>
            </c:spPr>
            <c:txPr>
              <a:bodyPr/>
              <a:lstStyle/>
              <a:p>
                <a:pPr>
                  <a:defRPr sz="1230" b="1" i="0" u="none" strike="noStrike" baseline="0">
                    <a:solidFill>
                      <a:schemeClr val="tx1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473186.6</c:v>
                </c:pt>
                <c:pt idx="1">
                  <c:v>528.9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018">
              <a:solidFill>
                <a:schemeClr val="tx1"/>
              </a:solidFill>
              <a:prstDash val="solid"/>
            </a:ln>
          </c:spPr>
          <c:explosion val="25"/>
          <c:dPt>
            <c:idx val="0"/>
            <c:spPr>
              <a:solidFill>
                <a:schemeClr val="accent1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13018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</c:numCache>
            </c:numRef>
          </c:val>
        </c:ser>
      </c:pie3DChart>
      <c:spPr>
        <a:noFill/>
        <a:ln w="325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0491803278689302"/>
          <c:y val="0.17929292929293086"/>
          <c:w val="0.29039812646370022"/>
          <c:h val="0.41919191919191917"/>
        </c:manualLayout>
      </c:layout>
      <c:spPr>
        <a:noFill/>
        <a:ln w="3255">
          <a:solidFill>
            <a:schemeClr val="tx1"/>
          </a:solidFill>
          <a:prstDash val="solid"/>
        </a:ln>
      </c:spPr>
      <c:txPr>
        <a:bodyPr/>
        <a:lstStyle/>
        <a:p>
          <a:pPr>
            <a:defRPr sz="1317" b="1" i="0" u="none" strike="noStrike" baseline="0">
              <a:solidFill>
                <a:schemeClr val="tx1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563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FF0000"/>
            </a:solidFill>
          </c:spPr>
          <c:dLbls>
            <c:numFmt formatCode="General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2019 год  402801,3</c:v>
                </c:pt>
                <c:pt idx="1">
                  <c:v>2020 год  424813,2</c:v>
                </c:pt>
                <c:pt idx="2">
                  <c:v>2021 ГОД 473715,5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3"/>
                <c:pt idx="0">
                  <c:v>172232.1</c:v>
                </c:pt>
                <c:pt idx="1">
                  <c:v>176022</c:v>
                </c:pt>
                <c:pt idx="2">
                  <c:v>191829.9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3"/>
                <c:pt idx="0">
                  <c:v>2019 год  402801,3</c:v>
                </c:pt>
                <c:pt idx="1">
                  <c:v>2020 год  424813,2</c:v>
                </c:pt>
                <c:pt idx="2">
                  <c:v>2021 ГОД 473715,5</c:v>
                </c:pt>
              </c:strCache>
            </c:strRef>
          </c:cat>
          <c:val>
            <c:numRef>
              <c:f>Лист1!$C$2:$C$7</c:f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3"/>
                <c:pt idx="0">
                  <c:v>2019 год  402801,3</c:v>
                </c:pt>
                <c:pt idx="1">
                  <c:v>2020 год  424813,2</c:v>
                </c:pt>
                <c:pt idx="2">
                  <c:v>2021 ГОД 473715,5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3"/>
                <c:pt idx="0">
                  <c:v>230569.2</c:v>
                </c:pt>
                <c:pt idx="1">
                  <c:v>248791.2</c:v>
                </c:pt>
                <c:pt idx="2">
                  <c:v>281885.59999999998</c:v>
                </c:pt>
              </c:numCache>
            </c:numRef>
          </c:val>
        </c:ser>
        <c:dLbls>
          <c:showVal val="1"/>
        </c:dLbls>
        <c:gapWidth val="55"/>
        <c:gapDepth val="55"/>
        <c:shape val="cylinder"/>
        <c:axId val="151400832"/>
        <c:axId val="151402368"/>
        <c:axId val="0"/>
      </c:bar3DChart>
      <c:catAx>
        <c:axId val="151400832"/>
        <c:scaling>
          <c:orientation val="minMax"/>
        </c:scaling>
        <c:axPos val="b"/>
        <c:majorTickMark val="none"/>
        <c:tickLblPos val="nextTo"/>
        <c:crossAx val="151402368"/>
        <c:crosses val="autoZero"/>
        <c:auto val="1"/>
        <c:lblAlgn val="ctr"/>
        <c:lblOffset val="100"/>
      </c:catAx>
      <c:valAx>
        <c:axId val="15140236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151400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37263324719495"/>
          <c:y val="0.31079965012185962"/>
          <c:w val="0.22635206935293239"/>
          <c:h val="0.3928150132831123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473 715,5 тыс.руб.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572117721395937E-2"/>
          <c:y val="0.16956325095896721"/>
          <c:w val="0.5620722756877613"/>
          <c:h val="0.726436561677592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8265164771070395E-2"/>
                  <c:y val="0.20154804623899938"/>
                </c:manualLayout>
              </c:layout>
              <c:showVal val="1"/>
            </c:dLbl>
            <c:dLbl>
              <c:idx val="1"/>
              <c:layout>
                <c:manualLayout>
                  <c:x val="3.1932900748517568E-2"/>
                  <c:y val="0.2290566670562707"/>
                </c:manualLayout>
              </c:layout>
              <c:showVal val="1"/>
            </c:dLbl>
            <c:dLbl>
              <c:idx val="3"/>
              <c:layout>
                <c:manualLayout>
                  <c:x val="6.7257339360357729E-2"/>
                  <c:y val="-7.3718455055863316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Социально-культурная сфера</c:v>
                </c:pt>
                <c:pt idx="1">
                  <c:v>Национальная экономика, ЖКХ</c:v>
                </c:pt>
                <c:pt idx="2">
                  <c:v>Национальная безопасность</c:v>
                </c:pt>
                <c:pt idx="3">
                  <c:v>Общегосударственные расходы, СМИ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281006.3</c:v>
                </c:pt>
                <c:pt idx="1">
                  <c:v>127504.3</c:v>
                </c:pt>
                <c:pt idx="2">
                  <c:v>3312.9</c:v>
                </c:pt>
                <c:pt idx="3">
                  <c:v>61892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- 188957,1</c:v>
                </c:pt>
                <c:pt idx="1">
                  <c:v>2020 год - 189118,7</c:v>
                </c:pt>
                <c:pt idx="2">
                  <c:v>2021 год - 220487,9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64071.9</c:v>
                </c:pt>
                <c:pt idx="1">
                  <c:v>62181</c:v>
                </c:pt>
                <c:pt idx="2">
                  <c:v>68084.800000000003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spPr>
            <a:solidFill>
              <a:schemeClr val="accent3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- 188957,1</c:v>
                </c:pt>
                <c:pt idx="1">
                  <c:v>2020 год - 189118,7</c:v>
                </c:pt>
                <c:pt idx="2">
                  <c:v>2021 год - 220487,9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114208.9</c:v>
                </c:pt>
                <c:pt idx="1">
                  <c:v>117253.3</c:v>
                </c:pt>
                <c:pt idx="2">
                  <c:v>140275.20000000001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Дополнительное образование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2"/>
              <c:layout>
                <c:manualLayout>
                  <c:x val="1.7777653349757831E-2"/>
                  <c:y val="-2.633726422186345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- 188957,1</c:v>
                </c:pt>
                <c:pt idx="1">
                  <c:v>2020 год - 189118,7</c:v>
                </c:pt>
                <c:pt idx="2">
                  <c:v>2021 год - 220487,9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0">
                  <c:v>9842.1</c:v>
                </c:pt>
                <c:pt idx="1">
                  <c:v>9268</c:v>
                </c:pt>
                <c:pt idx="2">
                  <c:v>11068.6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Летний отдых и занятость детей</c:v>
                </c:pt>
              </c:strCache>
            </c:strRef>
          </c:tx>
          <c:spPr>
            <a:solidFill>
              <a:srgbClr val="C00000"/>
            </a:solidFill>
          </c:spPr>
          <c:dLbls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- 188957,1</c:v>
                </c:pt>
                <c:pt idx="1">
                  <c:v>2020 год - 189118,7</c:v>
                </c:pt>
                <c:pt idx="2">
                  <c:v>2021 год - 220487,9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3"/>
                <c:pt idx="0">
                  <c:v>834.2</c:v>
                </c:pt>
                <c:pt idx="1">
                  <c:v>416.4</c:v>
                </c:pt>
                <c:pt idx="2">
                  <c:v>1059.3</c:v>
                </c:pt>
              </c:numCache>
            </c:numRef>
          </c:val>
        </c:ser>
        <c:axId val="153825280"/>
        <c:axId val="153826816"/>
      </c:barChart>
      <c:catAx>
        <c:axId val="153825280"/>
        <c:scaling>
          <c:orientation val="minMax"/>
        </c:scaling>
        <c:axPos val="b"/>
        <c:majorTickMark val="none"/>
        <c:tickLblPos val="nextTo"/>
        <c:spPr>
          <a:ln>
            <a:solidFill>
              <a:schemeClr val="accent1"/>
            </a:solidFill>
          </a:ln>
        </c:spPr>
        <c:txPr>
          <a:bodyPr/>
          <a:lstStyle/>
          <a:p>
            <a:pPr>
              <a:defRPr sz="1100" b="1"/>
            </a:pPr>
            <a:endParaRPr lang="ru-RU"/>
          </a:p>
        </c:txPr>
        <c:crossAx val="153826816"/>
        <c:crossesAt val="0"/>
        <c:auto val="1"/>
        <c:lblAlgn val="ctr"/>
        <c:lblOffset val="100"/>
      </c:catAx>
      <c:valAx>
        <c:axId val="153826816"/>
        <c:scaling>
          <c:orientation val="minMax"/>
          <c:max val="150000"/>
          <c:min val="0"/>
        </c:scaling>
        <c:axPos val="l"/>
        <c:majorGridlines/>
        <c:numFmt formatCode="General" sourceLinked="0"/>
        <c:maj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53825280"/>
        <c:crosses val="autoZero"/>
        <c:crossBetween val="between"/>
        <c:majorUnit val="20000"/>
        <c:minorUnit val="4.0000000000000022E-2"/>
      </c:valAx>
    </c:plotArea>
    <c:legend>
      <c:legendPos val="r"/>
      <c:layout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Дополнительное образование детей в сфере культуры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1.2903135495791983E-2"/>
                  <c:y val="0.10265970859784385"/>
                </c:manualLayout>
              </c:layout>
              <c:showVal val="1"/>
            </c:dLbl>
            <c:dLbl>
              <c:idx val="1"/>
              <c:layout>
                <c:manualLayout>
                  <c:x val="1.146945377403741E-2"/>
                  <c:y val="0.10015581326619002"/>
                </c:manualLayout>
              </c:layout>
              <c:showVal val="1"/>
            </c:dLbl>
            <c:dLbl>
              <c:idx val="2"/>
              <c:layout>
                <c:manualLayout>
                  <c:x val="1.0035772052282595E-2"/>
                  <c:y val="0.10265970859784385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31278,2</c:v>
                </c:pt>
                <c:pt idx="1">
                  <c:v>2020 год 30714,3</c:v>
                </c:pt>
                <c:pt idx="2">
                  <c:v>2021 год 36526,7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3180.6</c:v>
                </c:pt>
                <c:pt idx="1">
                  <c:v>3199.5</c:v>
                </c:pt>
                <c:pt idx="2">
                  <c:v>3535.3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Библиотечное обслуживание</c:v>
                </c:pt>
              </c:strCache>
            </c:strRef>
          </c:tx>
          <c:spPr>
            <a:solidFill>
              <a:srgbClr val="92D050"/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31278,2</c:v>
                </c:pt>
                <c:pt idx="1">
                  <c:v>2020 год 30714,3</c:v>
                </c:pt>
                <c:pt idx="2">
                  <c:v>2021 год 36526,7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8346.2000000000007</c:v>
                </c:pt>
                <c:pt idx="1">
                  <c:v>8333.6</c:v>
                </c:pt>
                <c:pt idx="2">
                  <c:v>10558.7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Культурно-досуговая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 год 31278,2</c:v>
                </c:pt>
                <c:pt idx="1">
                  <c:v>2020 год 30714,3</c:v>
                </c:pt>
                <c:pt idx="2">
                  <c:v>2021 год 36526,7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0">
                  <c:v>19751.400000000001</c:v>
                </c:pt>
                <c:pt idx="1">
                  <c:v>19181.2</c:v>
                </c:pt>
                <c:pt idx="2">
                  <c:v>22432.7</c:v>
                </c:pt>
              </c:numCache>
            </c:numRef>
          </c:val>
        </c:ser>
        <c:shape val="cylinder"/>
        <c:axId val="153872256"/>
        <c:axId val="153873792"/>
        <c:axId val="153848896"/>
      </c:bar3DChart>
      <c:catAx>
        <c:axId val="1538722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53873792"/>
        <c:crosses val="autoZero"/>
        <c:auto val="1"/>
        <c:lblAlgn val="ctr"/>
        <c:lblOffset val="100"/>
      </c:catAx>
      <c:valAx>
        <c:axId val="153873792"/>
        <c:scaling>
          <c:orientation val="minMax"/>
        </c:scaling>
        <c:axPos val="l"/>
        <c:majorGridlines/>
        <c:numFmt formatCode="General" sourceLinked="1"/>
        <c:tickLblPos val="nextTo"/>
        <c:crossAx val="153872256"/>
        <c:crosses val="autoZero"/>
        <c:crossBetween val="between"/>
      </c:valAx>
      <c:serAx>
        <c:axId val="153848896"/>
        <c:scaling>
          <c:orientation val="minMax"/>
        </c:scaling>
        <c:delete val="1"/>
        <c:axPos val="b"/>
        <c:tickLblPos val="nextTo"/>
        <c:crossAx val="153873792"/>
        <c:crosses val="autoZero"/>
      </c:serAx>
    </c:plotArea>
    <c:legend>
      <c:legendPos val="r"/>
      <c:layout>
        <c:manualLayout>
          <c:xMode val="edge"/>
          <c:yMode val="edge"/>
          <c:x val="0.66868213718370484"/>
          <c:y val="0.51907339487067616"/>
          <c:w val="0.31348873239055536"/>
          <c:h val="0.45733171536479283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51311129410256651"/>
          <c:y val="2.5701528450876091E-2"/>
          <c:w val="0.47581871259109498"/>
          <c:h val="0.87213350995562922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Доступная среда</c:v>
                </c:pt>
              </c:strCache>
            </c:strRef>
          </c:tx>
          <c:spPr>
            <a:solidFill>
              <a:srgbClr val="E14BCF"/>
            </a:solidFill>
          </c:spPr>
          <c:dLbls>
            <c:dLbl>
              <c:idx val="0"/>
              <c:layout>
                <c:manualLayout>
                  <c:x val="6.3594857511328831E-2"/>
                  <c:y val="2.2222066687197402E-3"/>
                </c:manualLayout>
              </c:layout>
              <c:showVal val="1"/>
            </c:dLbl>
            <c:dLbl>
              <c:idx val="1"/>
              <c:layout>
                <c:manualLayout>
                  <c:x val="2.312540273139236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2019год - 10259,1</c:v>
                </c:pt>
                <c:pt idx="1">
                  <c:v>2020 год -    8475,1</c:v>
                </c:pt>
                <c:pt idx="2">
                  <c:v>2021 год - 12150,8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Развитие кадрового потенциала</c:v>
                </c:pt>
              </c:strCache>
            </c:strRef>
          </c:tx>
          <c:spPr>
            <a:solidFill>
              <a:srgbClr val="9CFEEE"/>
            </a:solidFill>
          </c:spPr>
          <c:dLbls>
            <c:dLbl>
              <c:idx val="2"/>
              <c:layout>
                <c:manualLayout>
                  <c:x val="1.4453376707120189E-2"/>
                  <c:y val="-1.333324001231837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2019год - 10259,1</c:v>
                </c:pt>
                <c:pt idx="1">
                  <c:v>2020 год -    8475,1</c:v>
                </c:pt>
                <c:pt idx="2">
                  <c:v>2021 год - 12150,8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3"/>
                <c:pt idx="0">
                  <c:v>1070</c:v>
                </c:pt>
                <c:pt idx="1">
                  <c:v>866.8</c:v>
                </c:pt>
                <c:pt idx="2">
                  <c:v>742.2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Социальная поддержка старшего поколения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0234727389968291E-2"/>
                  <c:y val="-4.4444133374394578E-3"/>
                </c:manualLayout>
              </c:layout>
              <c:showVal val="1"/>
            </c:dLbl>
            <c:dLbl>
              <c:idx val="1"/>
              <c:layout>
                <c:manualLayout>
                  <c:x val="3.0352091084952501E-2"/>
                  <c:y val="2.2222066687197402E-3"/>
                </c:manualLayout>
              </c:layout>
              <c:showVal val="1"/>
            </c:dLbl>
            <c:dLbl>
              <c:idx val="2"/>
              <c:layout>
                <c:manualLayout>
                  <c:x val="4.625080546278388E-2"/>
                  <c:y val="-1.111103334359864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2019год - 10259,1</c:v>
                </c:pt>
                <c:pt idx="1">
                  <c:v>2020 год -    8475,1</c:v>
                </c:pt>
                <c:pt idx="2">
                  <c:v>2021 год - 12150,8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3"/>
                <c:pt idx="0">
                  <c:v>950.1</c:v>
                </c:pt>
                <c:pt idx="1">
                  <c:v>864</c:v>
                </c:pt>
                <c:pt idx="2">
                  <c:v>1222.4000000000001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Приобретение жилых помещений</c:v>
                </c:pt>
              </c:strCache>
            </c:strRef>
          </c:tx>
          <c:spPr>
            <a:solidFill>
              <a:srgbClr val="F87946"/>
            </a:solidFill>
          </c:spPr>
          <c:dLbls>
            <c:dLbl>
              <c:idx val="0"/>
              <c:layout>
                <c:manualLayout>
                  <c:x val="1.4453376707120189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0234727389968291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2019год - 10259,1</c:v>
                </c:pt>
                <c:pt idx="1">
                  <c:v>2020 год -    8475,1</c:v>
                </c:pt>
                <c:pt idx="2">
                  <c:v>2021 год - 12150,8</c:v>
                </c:pt>
              </c:strCache>
            </c:strRef>
          </c:cat>
          <c:val>
            <c:numRef>
              <c:f>Лист1!$E$2:$E$9</c:f>
              <c:numCache>
                <c:formatCode>General</c:formatCode>
                <c:ptCount val="3"/>
                <c:pt idx="0">
                  <c:v>7703.7</c:v>
                </c:pt>
                <c:pt idx="1">
                  <c:v>6222.1</c:v>
                </c:pt>
                <c:pt idx="2">
                  <c:v>9698.7000000000007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Комиссия по делам несовершеннолетние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2.0234727389968291E-2"/>
                  <c:y val="6.6666200061591824E-3"/>
                </c:manualLayout>
              </c:layout>
              <c:showVal val="1"/>
            </c:dLbl>
            <c:dLbl>
              <c:idx val="1"/>
              <c:layout>
                <c:manualLayout>
                  <c:x val="5.7813506828482512E-3"/>
                  <c:y val="2.2222066687197402E-3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1.99998600184777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2019год - 10259,1</c:v>
                </c:pt>
                <c:pt idx="1">
                  <c:v>2020 год -    8475,1</c:v>
                </c:pt>
                <c:pt idx="2">
                  <c:v>2021 год - 12150,8</c:v>
                </c:pt>
              </c:strCache>
            </c:strRef>
          </c:cat>
          <c:val>
            <c:numRef>
              <c:f>Лист1!$F$2:$F$9</c:f>
              <c:numCache>
                <c:formatCode>General</c:formatCode>
                <c:ptCount val="3"/>
                <c:pt idx="0">
                  <c:v>337.4</c:v>
                </c:pt>
                <c:pt idx="1">
                  <c:v>335.2</c:v>
                </c:pt>
                <c:pt idx="2">
                  <c:v>338.2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Патриотическое воспитание граждан</c:v>
                </c:pt>
              </c:strCache>
            </c:strRef>
          </c:tx>
          <c:spPr>
            <a:solidFill>
              <a:srgbClr val="6A25E7"/>
            </a:solidFill>
          </c:spPr>
          <c:dLbls>
            <c:dLbl>
              <c:idx val="0"/>
              <c:layout>
                <c:manualLayout>
                  <c:x val="6.9376208194176919E-2"/>
                  <c:y val="2.2222066687197402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5.9258844499192775E-2"/>
                  <c:y val="-1.333324001231837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6.504019518204085E-2"/>
                  <c:y val="-8.8888266748789746E-3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4.7696143133496523E-2"/>
                  <c:y val="-1.999986001847769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Лист1!$A$2:$A$9</c:f>
              <c:strCache>
                <c:ptCount val="3"/>
                <c:pt idx="0">
                  <c:v>2019год - 10259,1</c:v>
                </c:pt>
                <c:pt idx="1">
                  <c:v>2020 год -    8475,1</c:v>
                </c:pt>
                <c:pt idx="2">
                  <c:v>2021 год - 12150,8</c:v>
                </c:pt>
              </c:strCache>
            </c:strRef>
          </c:cat>
          <c:val>
            <c:numRef>
              <c:f>Лист1!$G$2:$G$9</c:f>
              <c:numCache>
                <c:formatCode>General</c:formatCode>
                <c:ptCount val="3"/>
                <c:pt idx="0">
                  <c:v>59.8</c:v>
                </c:pt>
                <c:pt idx="1">
                  <c:v>58</c:v>
                </c:pt>
                <c:pt idx="2">
                  <c:v>40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Молодежная политика</c:v>
                </c:pt>
              </c:strCache>
            </c:strRef>
          </c:tx>
          <c:spPr>
            <a:solidFill>
              <a:srgbClr val="55E83C"/>
            </a:solidFill>
          </c:spPr>
          <c:dLbls>
            <c:dLbl>
              <c:idx val="0"/>
              <c:layout>
                <c:manualLayout>
                  <c:x val="2.8906753414240402E-3"/>
                  <c:y val="-5.7777373386712953E-2"/>
                </c:manualLayout>
              </c:layout>
              <c:showVal val="1"/>
            </c:dLbl>
            <c:dLbl>
              <c:idx val="1"/>
              <c:layout>
                <c:manualLayout>
                  <c:x val="1.0117363694984133E-2"/>
                  <c:y val="-5.9999580055433197E-2"/>
                </c:manualLayout>
              </c:layout>
              <c:showVal val="1"/>
            </c:dLbl>
            <c:dLbl>
              <c:idx val="2"/>
              <c:layout>
                <c:manualLayout>
                  <c:x val="1.4453376707120189E-2"/>
                  <c:y val="-6.6666200061591879E-2"/>
                </c:manualLayout>
              </c:layout>
              <c:showVal val="1"/>
            </c:dLbl>
            <c:dLbl>
              <c:idx val="3"/>
              <c:layout>
                <c:manualLayout>
                  <c:x val="4.3360130121361962E-3"/>
                  <c:y val="-5.111075338055375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3"/>
                <c:pt idx="0">
                  <c:v>2019год - 10259,1</c:v>
                </c:pt>
                <c:pt idx="1">
                  <c:v>2020 год -    8475,1</c:v>
                </c:pt>
                <c:pt idx="2">
                  <c:v>2021 год - 12150,8</c:v>
                </c:pt>
              </c:strCache>
            </c:strRef>
          </c:cat>
          <c:val>
            <c:numRef>
              <c:f>Лист1!$H$2:$H$9</c:f>
              <c:numCache>
                <c:formatCode>General</c:formatCode>
                <c:ptCount val="3"/>
                <c:pt idx="0">
                  <c:v>98.1</c:v>
                </c:pt>
                <c:pt idx="1">
                  <c:v>89</c:v>
                </c:pt>
                <c:pt idx="2">
                  <c:v>69.3</c:v>
                </c:pt>
              </c:numCache>
            </c:numRef>
          </c:val>
        </c:ser>
        <c:shape val="cylinder"/>
        <c:axId val="154528768"/>
        <c:axId val="154407680"/>
        <c:axId val="0"/>
      </c:bar3DChart>
      <c:catAx>
        <c:axId val="154528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54407680"/>
        <c:crosses val="autoZero"/>
        <c:auto val="1"/>
        <c:lblAlgn val="ctr"/>
        <c:lblOffset val="100"/>
      </c:catAx>
      <c:valAx>
        <c:axId val="154407680"/>
        <c:scaling>
          <c:orientation val="minMax"/>
        </c:scaling>
        <c:axPos val="l"/>
        <c:majorGridlines/>
        <c:numFmt formatCode="General" sourceLinked="1"/>
        <c:tickLblPos val="nextTo"/>
        <c:crossAx val="154528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7881639623569721E-2"/>
          <c:y val="0.29058672150013048"/>
          <c:w val="0.35251118753151028"/>
          <c:h val="0.65274304844392694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9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НА ОЧЕРЕДНОЙ ФИНАНСОВЫЙ ГОД И ПЛАНОВЫЙ ПЕРИОД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СОСТАВЛЕНИЕ ПРОЕКТА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РАССМОТРЕНИЕ        И УТВЕРЖДЕНИЕ БЮДЖЕТА 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ИСПОЛНЕНИЕ БЮДЖЕТА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2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905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endParaRPr lang="ru-RU" sz="12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90500">
          <a:solidFill>
            <a:srgbClr val="00B0AC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ОРГАНИЗАЦИЯ              И ОСУЩЕСТВЛЕНИЕ МУНИЦИПАЛЬНОГО ФИНАНСОВОГО КОНТРОЛЯ</a:t>
          </a:r>
          <a:endParaRPr lang="ru-RU" sz="1200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145866" custScaleY="225692" custRadScaleRad="88468" custRadScaleInc="-62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48208" custScaleY="171616" custRadScaleRad="95995" custRadScaleInc="35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99715" custRadScaleInc="3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48208" custScaleY="196901" custRadScaleRad="100881" custRadScaleInc="-201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48208" custScaleY="196901" custRadScaleRad="103591" custRadScaleInc="295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8208" custScaleY="186453" custRadScaleRad="102738" custRadScaleInc="-45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148085" custScaleY="169230" custRadScaleRad="97946" custRadScaleInc="-47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B0BBB16B-CB40-4F5A-A315-5BC545C6D29B}" type="presOf" srcId="{AC3117F4-22F7-4278-9E67-6CE483EEA235}" destId="{644BD4D3-8D2A-489F-BC0B-191B4AEF9533}" srcOrd="0" destOrd="0" presId="urn:microsoft.com/office/officeart/2005/8/layout/cycle5"/>
    <dgm:cxn modelId="{D8A4CC73-D570-4510-AAE3-B806FC84D5CA}" type="presOf" srcId="{8FBAAD1B-5BAC-4AC0-8BA9-6D0621EB872A}" destId="{5C1B40A2-C95B-481E-9090-4B7BCF3B56CE}" srcOrd="0" destOrd="0" presId="urn:microsoft.com/office/officeart/2005/8/layout/cycle5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7294FB7F-57CD-40E8-8E96-5C657665EEE8}" type="presOf" srcId="{83D8F672-682C-4EEF-83C3-46A0F47A1E51}" destId="{2C814299-90FC-466A-8C27-58BBE7C3AD9B}" srcOrd="0" destOrd="0" presId="urn:microsoft.com/office/officeart/2005/8/layout/cycle5"/>
    <dgm:cxn modelId="{4CB01320-E9F5-42C4-B55E-9F4FC9C9712F}" type="presOf" srcId="{CE6B3773-E288-4ED6-8D2D-7A94A1E9116E}" destId="{B61698C4-7017-4D89-87F7-56075D701F9E}" srcOrd="0" destOrd="0" presId="urn:microsoft.com/office/officeart/2005/8/layout/cycle5"/>
    <dgm:cxn modelId="{A9DD6558-EEDB-422D-80C0-FADD7664FA6E}" type="presOf" srcId="{1F9A309A-9FC0-485D-BD9D-D3AA06914A86}" destId="{43434E4B-C4FB-4DAC-9533-71DBE9279538}" srcOrd="0" destOrd="0" presId="urn:microsoft.com/office/officeart/2005/8/layout/cycle5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5FDCD58B-DA60-43F5-974B-1912E12DEF12}" type="presOf" srcId="{3E04EBF9-6BCF-4C97-97CC-16053D8ADECA}" destId="{D76CEF15-AD37-4FF7-A9D9-F30101483B47}" srcOrd="0" destOrd="0" presId="urn:microsoft.com/office/officeart/2005/8/layout/cycle5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05C83015-7CC1-4292-924B-56E65F1FC703}" type="presOf" srcId="{724D7F1B-A1E0-49D7-BF3E-FEFCD1C743CE}" destId="{A54D8CAD-B47B-492A-A92F-69E42EBB0CBD}" srcOrd="0" destOrd="0" presId="urn:microsoft.com/office/officeart/2005/8/layout/cycle5"/>
    <dgm:cxn modelId="{660F0E5E-D5CA-4A95-AAF9-E3CB1BDFD46C}" type="presOf" srcId="{7D26771F-14FC-487C-BE39-6B56926D70D0}" destId="{DA554C6D-A2BD-4B94-802C-6C55DB9F2BF8}" srcOrd="0" destOrd="0" presId="urn:microsoft.com/office/officeart/2005/8/layout/cycle5"/>
    <dgm:cxn modelId="{1AD2AA2D-E3FF-488D-8D4F-6E20ACCB201E}" type="presOf" srcId="{582979A8-C384-483D-9063-70433550210F}" destId="{03867FA4-A613-4921-92BD-CBD0DE5AF6C1}" srcOrd="0" destOrd="0" presId="urn:microsoft.com/office/officeart/2005/8/layout/cycle5"/>
    <dgm:cxn modelId="{B42BD801-8F26-41A7-9890-32B8C1CF9DC0}" type="presOf" srcId="{443ECAFA-A6D7-41FF-AC7E-E0473AEE9907}" destId="{18E1BD14-653F-47B3-BB46-667C8FB2497F}" srcOrd="0" destOrd="0" presId="urn:microsoft.com/office/officeart/2005/8/layout/cycle5"/>
    <dgm:cxn modelId="{60BFEE7B-EDB5-4526-93A7-FC2F140A212A}" type="presOf" srcId="{99AA82BB-5D7A-4078-8B23-18C254D0DC4B}" destId="{529DDF86-EE24-4644-BF9F-F7994B1A08DB}" srcOrd="0" destOrd="0" presId="urn:microsoft.com/office/officeart/2005/8/layout/cycle5"/>
    <dgm:cxn modelId="{0C338266-DB70-4DA8-8DF2-52268F193ACE}" type="presOf" srcId="{FD2A65F7-0EFD-427A-9350-4EE82EF8A3A3}" destId="{E20084B0-DED3-4DEB-8998-F77FEE57635D}" srcOrd="0" destOrd="0" presId="urn:microsoft.com/office/officeart/2005/8/layout/cycle5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04A2AACB-D602-42F9-B812-0DCC8DE3C16D}" type="presOf" srcId="{1B6EB8D1-E4C2-40F7-BAF0-BED45F5C904D}" destId="{37B34B6A-4DCE-4DE3-951A-2EF6B41DAEEC}" srcOrd="0" destOrd="0" presId="urn:microsoft.com/office/officeart/2005/8/layout/cycle5"/>
    <dgm:cxn modelId="{67AC7A48-72C3-4E60-BB9C-D864C4991288}" type="presOf" srcId="{181EA984-4962-4DC5-8CDA-71251781BB72}" destId="{6B2E63ED-B4B9-4312-8B34-C6298E61E31E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BD337CAB-32F5-4DC2-ADA1-640CDF4E6221}" type="presOf" srcId="{2F3150F9-E42C-4C20-8C2E-D3A5F4293F34}" destId="{26BC9EC0-F33D-4C53-893E-E607BC23B588}" srcOrd="0" destOrd="0" presId="urn:microsoft.com/office/officeart/2005/8/layout/cycle5"/>
    <dgm:cxn modelId="{82AD4F3D-5038-434C-991F-05C63A4B83D9}" type="presOf" srcId="{CBBE3567-C6F7-4BAB-9067-FDC8A32F0041}" destId="{191E1915-7B43-453A-9B3B-8BE365BAB7F0}" srcOrd="0" destOrd="0" presId="urn:microsoft.com/office/officeart/2005/8/layout/cycle5"/>
    <dgm:cxn modelId="{6400C5DB-AC05-4BC4-A820-D1288D2EFF74}" type="presOf" srcId="{8BA3E322-4EFF-422F-8958-15FC13EBBE0A}" destId="{F93ECD45-54D8-465B-A0C2-914295F3C5BD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97816224-141B-4098-A2EF-4E79BB5183FC}" type="presParOf" srcId="{5C1B40A2-C95B-481E-9090-4B7BCF3B56CE}" destId="{18E1BD14-653F-47B3-BB46-667C8FB2497F}" srcOrd="0" destOrd="0" presId="urn:microsoft.com/office/officeart/2005/8/layout/cycle5"/>
    <dgm:cxn modelId="{5BDF448F-41E7-469D-AFE6-116EAD1E5DA8}" type="presParOf" srcId="{5C1B40A2-C95B-481E-9090-4B7BCF3B56CE}" destId="{63F2586D-5C2A-47F2-8FBF-D647F1535402}" srcOrd="1" destOrd="0" presId="urn:microsoft.com/office/officeart/2005/8/layout/cycle5"/>
    <dgm:cxn modelId="{955C39CC-7823-4644-A560-A4DCEE445675}" type="presParOf" srcId="{5C1B40A2-C95B-481E-9090-4B7BCF3B56CE}" destId="{43434E4B-C4FB-4DAC-9533-71DBE9279538}" srcOrd="2" destOrd="0" presId="urn:microsoft.com/office/officeart/2005/8/layout/cycle5"/>
    <dgm:cxn modelId="{313A641A-3694-4140-BD2F-35FF5C8003E5}" type="presParOf" srcId="{5C1B40A2-C95B-481E-9090-4B7BCF3B56CE}" destId="{A54D8CAD-B47B-492A-A92F-69E42EBB0CBD}" srcOrd="3" destOrd="0" presId="urn:microsoft.com/office/officeart/2005/8/layout/cycle5"/>
    <dgm:cxn modelId="{6A476AF6-D380-4CB3-94DF-D4F54D417022}" type="presParOf" srcId="{5C1B40A2-C95B-481E-9090-4B7BCF3B56CE}" destId="{C1BE9F86-1024-42B7-8000-210EB09C538A}" srcOrd="4" destOrd="0" presId="urn:microsoft.com/office/officeart/2005/8/layout/cycle5"/>
    <dgm:cxn modelId="{25659524-A55C-4774-9A62-A0E30B775A91}" type="presParOf" srcId="{5C1B40A2-C95B-481E-9090-4B7BCF3B56CE}" destId="{F93ECD45-54D8-465B-A0C2-914295F3C5BD}" srcOrd="5" destOrd="0" presId="urn:microsoft.com/office/officeart/2005/8/layout/cycle5"/>
    <dgm:cxn modelId="{6759DEA5-B7A8-4DA8-9236-970446C294E4}" type="presParOf" srcId="{5C1B40A2-C95B-481E-9090-4B7BCF3B56CE}" destId="{D76CEF15-AD37-4FF7-A9D9-F30101483B47}" srcOrd="6" destOrd="0" presId="urn:microsoft.com/office/officeart/2005/8/layout/cycle5"/>
    <dgm:cxn modelId="{F143EF52-7F67-48E4-B138-2E5999959D10}" type="presParOf" srcId="{5C1B40A2-C95B-481E-9090-4B7BCF3B56CE}" destId="{89825730-0866-4745-85D0-1D1DCFBF2A18}" srcOrd="7" destOrd="0" presId="urn:microsoft.com/office/officeart/2005/8/layout/cycle5"/>
    <dgm:cxn modelId="{3993F777-EF9B-49A2-BAD3-24D505992BDC}" type="presParOf" srcId="{5C1B40A2-C95B-481E-9090-4B7BCF3B56CE}" destId="{DA554C6D-A2BD-4B94-802C-6C55DB9F2BF8}" srcOrd="8" destOrd="0" presId="urn:microsoft.com/office/officeart/2005/8/layout/cycle5"/>
    <dgm:cxn modelId="{E23E3CC9-E93A-4A0D-BAF9-A670D8910DC8}" type="presParOf" srcId="{5C1B40A2-C95B-481E-9090-4B7BCF3B56CE}" destId="{644BD4D3-8D2A-489F-BC0B-191B4AEF9533}" srcOrd="9" destOrd="0" presId="urn:microsoft.com/office/officeart/2005/8/layout/cycle5"/>
    <dgm:cxn modelId="{D6E4D1C5-F74D-40D7-A43F-12ACA5D28FAB}" type="presParOf" srcId="{5C1B40A2-C95B-481E-9090-4B7BCF3B56CE}" destId="{DAC3B005-4E2A-4348-9B77-486F2914FE10}" srcOrd="10" destOrd="0" presId="urn:microsoft.com/office/officeart/2005/8/layout/cycle5"/>
    <dgm:cxn modelId="{E40C16BA-B1FA-4D04-89E4-DA84ACF3F978}" type="presParOf" srcId="{5C1B40A2-C95B-481E-9090-4B7BCF3B56CE}" destId="{2C814299-90FC-466A-8C27-58BBE7C3AD9B}" srcOrd="11" destOrd="0" presId="urn:microsoft.com/office/officeart/2005/8/layout/cycle5"/>
    <dgm:cxn modelId="{81CF1A93-A423-4767-AB6A-72EAC6413625}" type="presParOf" srcId="{5C1B40A2-C95B-481E-9090-4B7BCF3B56CE}" destId="{03867FA4-A613-4921-92BD-CBD0DE5AF6C1}" srcOrd="12" destOrd="0" presId="urn:microsoft.com/office/officeart/2005/8/layout/cycle5"/>
    <dgm:cxn modelId="{3D30BF4F-723C-4AC7-A19A-D5B623AD54E9}" type="presParOf" srcId="{5C1B40A2-C95B-481E-9090-4B7BCF3B56CE}" destId="{A543EB03-7087-4967-BA16-52B020590675}" srcOrd="13" destOrd="0" presId="urn:microsoft.com/office/officeart/2005/8/layout/cycle5"/>
    <dgm:cxn modelId="{ECDFC37A-9280-4E4D-8511-F079AACA8692}" type="presParOf" srcId="{5C1B40A2-C95B-481E-9090-4B7BCF3B56CE}" destId="{191E1915-7B43-453A-9B3B-8BE365BAB7F0}" srcOrd="14" destOrd="0" presId="urn:microsoft.com/office/officeart/2005/8/layout/cycle5"/>
    <dgm:cxn modelId="{CE602F3B-242E-4EBF-8418-EAD53AD3DA49}" type="presParOf" srcId="{5C1B40A2-C95B-481E-9090-4B7BCF3B56CE}" destId="{529DDF86-EE24-4644-BF9F-F7994B1A08DB}" srcOrd="15" destOrd="0" presId="urn:microsoft.com/office/officeart/2005/8/layout/cycle5"/>
    <dgm:cxn modelId="{8363F020-36B2-4D71-95DB-C663EF319070}" type="presParOf" srcId="{5C1B40A2-C95B-481E-9090-4B7BCF3B56CE}" destId="{273D6908-0A8E-4F45-889A-67CE25D68E3E}" srcOrd="16" destOrd="0" presId="urn:microsoft.com/office/officeart/2005/8/layout/cycle5"/>
    <dgm:cxn modelId="{7EE1F1F1-77B4-4826-BCF9-F55C2B73CE9C}" type="presParOf" srcId="{5C1B40A2-C95B-481E-9090-4B7BCF3B56CE}" destId="{B61698C4-7017-4D89-87F7-56075D701F9E}" srcOrd="17" destOrd="0" presId="urn:microsoft.com/office/officeart/2005/8/layout/cycle5"/>
    <dgm:cxn modelId="{224D7B5D-0496-4C97-A6C4-E0862E53407F}" type="presParOf" srcId="{5C1B40A2-C95B-481E-9090-4B7BCF3B56CE}" destId="{E20084B0-DED3-4DEB-8998-F77FEE57635D}" srcOrd="18" destOrd="0" presId="urn:microsoft.com/office/officeart/2005/8/layout/cycle5"/>
    <dgm:cxn modelId="{DA2B1B47-56F8-4EF1-B779-75FA1E4D9BC0}" type="presParOf" srcId="{5C1B40A2-C95B-481E-9090-4B7BCF3B56CE}" destId="{284E5A02-1953-4AC1-8DE5-B9171905FABE}" srcOrd="19" destOrd="0" presId="urn:microsoft.com/office/officeart/2005/8/layout/cycle5"/>
    <dgm:cxn modelId="{7C5CC760-95AE-4724-8CA9-173EA4FDE5C1}" type="presParOf" srcId="{5C1B40A2-C95B-481E-9090-4B7BCF3B56CE}" destId="{37B34B6A-4DCE-4DE3-951A-2EF6B41DAEEC}" srcOrd="20" destOrd="0" presId="urn:microsoft.com/office/officeart/2005/8/layout/cycle5"/>
    <dgm:cxn modelId="{0843F3D2-50A7-4DEB-81AF-544AE86E8E78}" type="presParOf" srcId="{5C1B40A2-C95B-481E-9090-4B7BCF3B56CE}" destId="{26BC9EC0-F33D-4C53-893E-E607BC23B588}" srcOrd="21" destOrd="0" presId="urn:microsoft.com/office/officeart/2005/8/layout/cycle5"/>
    <dgm:cxn modelId="{9562494C-A110-4AAD-8C5A-0E33621D6ADF}" type="presParOf" srcId="{5C1B40A2-C95B-481E-9090-4B7BCF3B56CE}" destId="{AAF36583-BB7F-476C-A980-E0851D9947DB}" srcOrd="22" destOrd="0" presId="urn:microsoft.com/office/officeart/2005/8/layout/cycle5"/>
    <dgm:cxn modelId="{D9EE4E02-4642-4878-89D6-AD27D82E9E3E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BABCCA-8569-4ABA-B03B-D830CDA9F6D4}" type="doc">
      <dgm:prSet loTypeId="urn:microsoft.com/office/officeart/2008/layout/RadialCluster" loCatId="relationship" qsTypeId="urn:microsoft.com/office/officeart/2005/8/quickstyle/3d2" qsCatId="3D" csTypeId="urn:microsoft.com/office/officeart/2005/8/colors/colorful1#9" csCatId="colorful" phldr="1"/>
      <dgm:spPr/>
      <dgm:t>
        <a:bodyPr/>
        <a:lstStyle/>
        <a:p>
          <a:endParaRPr lang="ru-RU"/>
        </a:p>
      </dgm:t>
    </dgm:pt>
    <dgm:pt modelId="{FB48CFB2-2144-464F-99B0-7B4517BBF385}">
      <dgm:prSet phldrT="[Текст]" custT="1"/>
      <dgm:spPr>
        <a:solidFill>
          <a:schemeClr val="bg1"/>
        </a:solidFill>
        <a:ln w="142875">
          <a:solidFill>
            <a:srgbClr val="C00000"/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90000"/>
            </a:lnSpc>
          </a:pPr>
          <a:endParaRPr lang="ru-RU" sz="2800" b="1" dirty="0" smtClean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Доходы бюджета - поступающие в бюджет денежные средства</a:t>
          </a:r>
        </a:p>
        <a:p>
          <a:pPr>
            <a:lnSpc>
              <a:spcPct val="90000"/>
            </a:lnSpc>
          </a:pPr>
          <a:endParaRPr lang="ru-RU" sz="22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AEB99F-186D-4EBF-BBED-2B0E5A5148BE}" type="parTrans" cxnId="{5D4F3C9E-B10F-444A-BA8E-62C311060DBF}">
      <dgm:prSet/>
      <dgm:spPr/>
      <dgm:t>
        <a:bodyPr/>
        <a:lstStyle/>
        <a:p>
          <a:endParaRPr lang="ru-RU"/>
        </a:p>
      </dgm:t>
    </dgm:pt>
    <dgm:pt modelId="{39196133-48A8-43A8-922F-0E3AC7557F38}" type="sibTrans" cxnId="{5D4F3C9E-B10F-444A-BA8E-62C311060DBF}">
      <dgm:prSet/>
      <dgm:spPr/>
      <dgm:t>
        <a:bodyPr/>
        <a:lstStyle/>
        <a:p>
          <a:endParaRPr lang="ru-RU"/>
        </a:p>
      </dgm:t>
    </dgm:pt>
    <dgm:pt modelId="{BF147029-5588-4C67-A975-3EDDF959302B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28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Безвозмездные поступления</a:t>
          </a:r>
          <a:endParaRPr lang="ru-RU" sz="28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2C971819-3A7E-44D6-A607-E41E2CC546CA}" type="parTrans" cxnId="{457702C6-AE99-4C2D-96D9-995BC995E75C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E327513B-1FDF-48E7-9E5A-99220A35E89A}" type="sibTrans" cxnId="{457702C6-AE99-4C2D-96D9-995BC995E75C}">
      <dgm:prSet/>
      <dgm:spPr/>
      <dgm:t>
        <a:bodyPr/>
        <a:lstStyle/>
        <a:p>
          <a:endParaRPr lang="ru-RU"/>
        </a:p>
      </dgm:t>
    </dgm:pt>
    <dgm:pt modelId="{B48DC76A-8C89-4A47-A084-03205D8C4A2A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9D6328B3-3D5F-410C-9275-2F3B736C0074}" type="parTrans" cxnId="{154E241D-2D22-4E0E-8438-BC731CBD30B3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1847B8B9-2FEB-499A-AACE-A89168127650}" type="sibTrans" cxnId="{154E241D-2D22-4E0E-8438-BC731CBD30B3}">
      <dgm:prSet/>
      <dgm:spPr/>
      <dgm:t>
        <a:bodyPr/>
        <a:lstStyle/>
        <a:p>
          <a:endParaRPr lang="ru-RU"/>
        </a:p>
      </dgm:t>
    </dgm:pt>
    <dgm:pt modelId="{51B0975B-EA65-4A15-BAF2-DB307B86BC96}">
      <dgm:prSet phldrT="[Текст]" custT="1"/>
      <dgm:spPr>
        <a:solidFill>
          <a:schemeClr val="accent1">
            <a:lumMod val="20000"/>
            <a:lumOff val="80000"/>
          </a:schemeClr>
        </a:solidFill>
        <a:ln w="165100">
          <a:solidFill>
            <a:schemeClr val="tx2">
              <a:lumMod val="60000"/>
              <a:lumOff val="40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prstMaterial="dkEdge">
          <a:bevelT w="120650" h="88900"/>
          <a:bevelB w="88900" h="31750"/>
        </a:sp3d>
      </dgm:spPr>
      <dgm:t>
        <a:bodyPr/>
        <a:lstStyle/>
        <a:p>
          <a:pPr>
            <a:lnSpc>
              <a:spcPct val="70000"/>
            </a:lnSpc>
          </a:pPr>
          <a:r>
            <a:rPr lang="ru-RU" sz="3200" b="1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rPr>
            <a:t>Неналоговые доходы</a:t>
          </a:r>
          <a:endParaRPr lang="ru-RU" sz="3200" b="1" dirty="0">
            <a:solidFill>
              <a:schemeClr val="tx1"/>
            </a:solidFill>
            <a:latin typeface="Arial Narrow" panose="020B0606020202030204" pitchFamily="34" charset="0"/>
            <a:cs typeface="Times New Roman" panose="02020603050405020304" pitchFamily="18" charset="0"/>
          </a:endParaRPr>
        </a:p>
      </dgm:t>
    </dgm:pt>
    <dgm:pt modelId="{30BF6DE8-1E0A-4F3F-9C5D-54B1D0FEA649}" type="parTrans" cxnId="{2F7F97AF-1C51-47F7-AED3-20851A7120E9}">
      <dgm:prSet/>
      <dgm:spPr>
        <a:ln w="38100">
          <a:solidFill>
            <a:schemeClr val="accent2">
              <a:lumMod val="75000"/>
            </a:schemeClr>
          </a:solidFill>
        </a:ln>
        <a:scene3d>
          <a:camera prst="orthographicFront"/>
          <a:lightRig rig="threePt" dir="t">
            <a:rot lat="0" lon="0" rev="7500000"/>
          </a:lightRig>
        </a:scene3d>
        <a:sp3d z="-40000" prstMaterial="matte">
          <a:bevelT/>
        </a:sp3d>
      </dgm:spPr>
      <dgm:t>
        <a:bodyPr/>
        <a:lstStyle/>
        <a:p>
          <a:endParaRPr lang="ru-RU"/>
        </a:p>
      </dgm:t>
    </dgm:pt>
    <dgm:pt modelId="{F5480A95-2FFD-46E9-8288-C8419BA04595}" type="sibTrans" cxnId="{2F7F97AF-1C51-47F7-AED3-20851A7120E9}">
      <dgm:prSet/>
      <dgm:spPr/>
      <dgm:t>
        <a:bodyPr/>
        <a:lstStyle/>
        <a:p>
          <a:endParaRPr lang="ru-RU"/>
        </a:p>
      </dgm:t>
    </dgm:pt>
    <dgm:pt modelId="{4E3CB81D-5BD5-41C8-8D7E-41348F2F94B8}">
      <dgm:prSet/>
      <dgm:spPr/>
      <dgm:t>
        <a:bodyPr/>
        <a:lstStyle/>
        <a:p>
          <a:endParaRPr lang="ru-RU" dirty="0"/>
        </a:p>
      </dgm:t>
    </dgm:pt>
    <dgm:pt modelId="{CB1AFA49-7FFC-4CC1-ABCF-E6C85BDD0CDF}" type="parTrans" cxnId="{353F71E6-1BF3-4808-8C5A-4F3A0A4469B6}">
      <dgm:prSet/>
      <dgm:spPr/>
      <dgm:t>
        <a:bodyPr/>
        <a:lstStyle/>
        <a:p>
          <a:endParaRPr lang="ru-RU"/>
        </a:p>
      </dgm:t>
    </dgm:pt>
    <dgm:pt modelId="{22A13CCC-4F53-4984-919B-DA9857491D50}" type="sibTrans" cxnId="{353F71E6-1BF3-4808-8C5A-4F3A0A4469B6}">
      <dgm:prSet/>
      <dgm:spPr/>
      <dgm:t>
        <a:bodyPr/>
        <a:lstStyle/>
        <a:p>
          <a:endParaRPr lang="ru-RU"/>
        </a:p>
      </dgm:t>
    </dgm:pt>
    <dgm:pt modelId="{EBBCDB51-8D9D-41C5-9512-A7CBCEB26C2A}">
      <dgm:prSet/>
      <dgm:spPr/>
      <dgm:t>
        <a:bodyPr/>
        <a:lstStyle/>
        <a:p>
          <a:endParaRPr lang="ru-RU" dirty="0"/>
        </a:p>
      </dgm:t>
    </dgm:pt>
    <dgm:pt modelId="{88AF2814-A6DF-449B-A708-4AD232106244}" type="parTrans" cxnId="{084B9E86-4CAC-45A9-B370-423FBD730BEC}">
      <dgm:prSet/>
      <dgm:spPr/>
      <dgm:t>
        <a:bodyPr/>
        <a:lstStyle/>
        <a:p>
          <a:endParaRPr lang="ru-RU"/>
        </a:p>
      </dgm:t>
    </dgm:pt>
    <dgm:pt modelId="{4E805DCF-6BEF-46D5-BAEB-4A4B47EA680F}" type="sibTrans" cxnId="{084B9E86-4CAC-45A9-B370-423FBD730BEC}">
      <dgm:prSet/>
      <dgm:spPr/>
      <dgm:t>
        <a:bodyPr/>
        <a:lstStyle/>
        <a:p>
          <a:endParaRPr lang="ru-RU"/>
        </a:p>
      </dgm:t>
    </dgm:pt>
    <dgm:pt modelId="{8B244CFF-22F3-49C3-BAD4-562F5B34DCEA}" type="pres">
      <dgm:prSet presAssocID="{C9BABCCA-8569-4ABA-B03B-D830CDA9F6D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67A95D3-4209-465C-93E1-7443651645A0}" type="pres">
      <dgm:prSet presAssocID="{FB48CFB2-2144-464F-99B0-7B4517BBF385}" presName="singleCycle" presStyleCnt="0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/>
        </a:p>
      </dgm:t>
    </dgm:pt>
    <dgm:pt modelId="{55E128A9-086C-4AB0-9BB3-7B78F9CA19C8}" type="pres">
      <dgm:prSet presAssocID="{FB48CFB2-2144-464F-99B0-7B4517BBF385}" presName="singleCenter" presStyleLbl="node1" presStyleIdx="0" presStyleCnt="4" custScaleX="469693" custScaleY="54339" custLinFactNeighborX="472" custLinFactNeighborY="-5516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2A42BF92-E0CA-4C74-94D9-9AE3F4260038}" type="pres">
      <dgm:prSet presAssocID="{2C971819-3A7E-44D6-A607-E41E2CC546C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A7E70BED-E9F9-4186-91D6-4C4AD5C34513}" type="pres">
      <dgm:prSet presAssocID="{BF147029-5588-4C67-A975-3EDDF959302B}" presName="text0" presStyleLbl="node1" presStyleIdx="1" presStyleCnt="4" custScaleX="235390" custScaleY="75391" custRadScaleRad="112807" custRadScaleInc="-1996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99DAA6-78E7-4C62-AD9F-BB89E1F317A5}" type="pres">
      <dgm:prSet presAssocID="{9D6328B3-3D5F-410C-9275-2F3B736C007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A1F9C609-4FDF-427E-A3A7-017CF8E0D1F8}" type="pres">
      <dgm:prSet presAssocID="{B48DC76A-8C89-4A47-A084-03205D8C4A2A}" presName="text0" presStyleLbl="node1" presStyleIdx="2" presStyleCnt="4" custScaleX="304805" custScaleY="94470" custRadScaleRad="97805" custRadScaleInc="-114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1427F8-47F7-429E-8B9A-D7AD3446727D}" type="pres">
      <dgm:prSet presAssocID="{30BF6DE8-1E0A-4F3F-9C5D-54B1D0FEA649}" presName="Name56" presStyleLbl="parChTrans1D2" presStyleIdx="2" presStyleCnt="3"/>
      <dgm:spPr/>
      <dgm:t>
        <a:bodyPr/>
        <a:lstStyle/>
        <a:p>
          <a:endParaRPr lang="ru-RU"/>
        </a:p>
      </dgm:t>
    </dgm:pt>
    <dgm:pt modelId="{341F0CCF-4C81-46C6-BAD1-DDC17631079D}" type="pres">
      <dgm:prSet presAssocID="{51B0975B-EA65-4A15-BAF2-DB307B86BC96}" presName="text0" presStyleLbl="node1" presStyleIdx="3" presStyleCnt="4" custScaleX="281728" custScaleY="87686" custRadScaleRad="97200" custRadScaleInc="971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4E241D-2D22-4E0E-8438-BC731CBD30B3}" srcId="{FB48CFB2-2144-464F-99B0-7B4517BBF385}" destId="{B48DC76A-8C89-4A47-A084-03205D8C4A2A}" srcOrd="1" destOrd="0" parTransId="{9D6328B3-3D5F-410C-9275-2F3B736C0074}" sibTransId="{1847B8B9-2FEB-499A-AACE-A89168127650}"/>
    <dgm:cxn modelId="{084B9E86-4CAC-45A9-B370-423FBD730BEC}" srcId="{C9BABCCA-8569-4ABA-B03B-D830CDA9F6D4}" destId="{EBBCDB51-8D9D-41C5-9512-A7CBCEB26C2A}" srcOrd="2" destOrd="0" parTransId="{88AF2814-A6DF-449B-A708-4AD232106244}" sibTransId="{4E805DCF-6BEF-46D5-BAEB-4A4B47EA680F}"/>
    <dgm:cxn modelId="{2F7F97AF-1C51-47F7-AED3-20851A7120E9}" srcId="{FB48CFB2-2144-464F-99B0-7B4517BBF385}" destId="{51B0975B-EA65-4A15-BAF2-DB307B86BC96}" srcOrd="2" destOrd="0" parTransId="{30BF6DE8-1E0A-4F3F-9C5D-54B1D0FEA649}" sibTransId="{F5480A95-2FFD-46E9-8288-C8419BA04595}"/>
    <dgm:cxn modelId="{0A46B485-17BF-4D0A-98A0-ACC638A7223D}" type="presOf" srcId="{2C971819-3A7E-44D6-A607-E41E2CC546CA}" destId="{2A42BF92-E0CA-4C74-94D9-9AE3F4260038}" srcOrd="0" destOrd="0" presId="urn:microsoft.com/office/officeart/2008/layout/RadialCluster"/>
    <dgm:cxn modelId="{457702C6-AE99-4C2D-96D9-995BC995E75C}" srcId="{FB48CFB2-2144-464F-99B0-7B4517BBF385}" destId="{BF147029-5588-4C67-A975-3EDDF959302B}" srcOrd="0" destOrd="0" parTransId="{2C971819-3A7E-44D6-A607-E41E2CC546CA}" sibTransId="{E327513B-1FDF-48E7-9E5A-99220A35E89A}"/>
    <dgm:cxn modelId="{E4162CF3-8E37-4A15-B2E0-72C08AE5976D}" type="presOf" srcId="{30BF6DE8-1E0A-4F3F-9C5D-54B1D0FEA649}" destId="{BF1427F8-47F7-429E-8B9A-D7AD3446727D}" srcOrd="0" destOrd="0" presId="urn:microsoft.com/office/officeart/2008/layout/RadialCluster"/>
    <dgm:cxn modelId="{353F71E6-1BF3-4808-8C5A-4F3A0A4469B6}" srcId="{C9BABCCA-8569-4ABA-B03B-D830CDA9F6D4}" destId="{4E3CB81D-5BD5-41C8-8D7E-41348F2F94B8}" srcOrd="1" destOrd="0" parTransId="{CB1AFA49-7FFC-4CC1-ABCF-E6C85BDD0CDF}" sibTransId="{22A13CCC-4F53-4984-919B-DA9857491D50}"/>
    <dgm:cxn modelId="{52337154-BEAA-42E5-82FF-4D4B00C38AA4}" type="presOf" srcId="{51B0975B-EA65-4A15-BAF2-DB307B86BC96}" destId="{341F0CCF-4C81-46C6-BAD1-DDC17631079D}" srcOrd="0" destOrd="0" presId="urn:microsoft.com/office/officeart/2008/layout/RadialCluster"/>
    <dgm:cxn modelId="{FCB87CF4-1B7C-47B6-A8F1-3C7A0E424D20}" type="presOf" srcId="{9D6328B3-3D5F-410C-9275-2F3B736C0074}" destId="{0999DAA6-78E7-4C62-AD9F-BB89E1F317A5}" srcOrd="0" destOrd="0" presId="urn:microsoft.com/office/officeart/2008/layout/RadialCluster"/>
    <dgm:cxn modelId="{A077B1A6-85A7-48F4-9E4A-C750F7A7273F}" type="presOf" srcId="{FB48CFB2-2144-464F-99B0-7B4517BBF385}" destId="{55E128A9-086C-4AB0-9BB3-7B78F9CA19C8}" srcOrd="0" destOrd="0" presId="urn:microsoft.com/office/officeart/2008/layout/RadialCluster"/>
    <dgm:cxn modelId="{98EFB4EC-419A-4B05-9E67-E174B2D8169C}" type="presOf" srcId="{BF147029-5588-4C67-A975-3EDDF959302B}" destId="{A7E70BED-E9F9-4186-91D6-4C4AD5C34513}" srcOrd="0" destOrd="0" presId="urn:microsoft.com/office/officeart/2008/layout/RadialCluster"/>
    <dgm:cxn modelId="{5D4F3C9E-B10F-444A-BA8E-62C311060DBF}" srcId="{C9BABCCA-8569-4ABA-B03B-D830CDA9F6D4}" destId="{FB48CFB2-2144-464F-99B0-7B4517BBF385}" srcOrd="0" destOrd="0" parTransId="{AAAEB99F-186D-4EBF-BBED-2B0E5A5148BE}" sibTransId="{39196133-48A8-43A8-922F-0E3AC7557F38}"/>
    <dgm:cxn modelId="{EAC809DE-517E-44A1-8257-8BE78F260099}" type="presOf" srcId="{B48DC76A-8C89-4A47-A084-03205D8C4A2A}" destId="{A1F9C609-4FDF-427E-A3A7-017CF8E0D1F8}" srcOrd="0" destOrd="0" presId="urn:microsoft.com/office/officeart/2008/layout/RadialCluster"/>
    <dgm:cxn modelId="{84297F62-8A34-45E7-9985-D445C5EF517E}" type="presOf" srcId="{C9BABCCA-8569-4ABA-B03B-D830CDA9F6D4}" destId="{8B244CFF-22F3-49C3-BAD4-562F5B34DCEA}" srcOrd="0" destOrd="0" presId="urn:microsoft.com/office/officeart/2008/layout/RadialCluster"/>
    <dgm:cxn modelId="{0F513624-2611-44A8-A966-39135FEE7866}" type="presParOf" srcId="{8B244CFF-22F3-49C3-BAD4-562F5B34DCEA}" destId="{767A95D3-4209-465C-93E1-7443651645A0}" srcOrd="0" destOrd="0" presId="urn:microsoft.com/office/officeart/2008/layout/RadialCluster"/>
    <dgm:cxn modelId="{B46C5D05-9C56-437A-9C8D-EABEEF77E4F8}" type="presParOf" srcId="{767A95D3-4209-465C-93E1-7443651645A0}" destId="{55E128A9-086C-4AB0-9BB3-7B78F9CA19C8}" srcOrd="0" destOrd="0" presId="urn:microsoft.com/office/officeart/2008/layout/RadialCluster"/>
    <dgm:cxn modelId="{52856CB6-5B72-4D67-9908-88A745DF02A0}" type="presParOf" srcId="{767A95D3-4209-465C-93E1-7443651645A0}" destId="{2A42BF92-E0CA-4C74-94D9-9AE3F4260038}" srcOrd="1" destOrd="0" presId="urn:microsoft.com/office/officeart/2008/layout/RadialCluster"/>
    <dgm:cxn modelId="{A16AA3A9-E85A-45D1-93B5-F15ED6AFB976}" type="presParOf" srcId="{767A95D3-4209-465C-93E1-7443651645A0}" destId="{A7E70BED-E9F9-4186-91D6-4C4AD5C34513}" srcOrd="2" destOrd="0" presId="urn:microsoft.com/office/officeart/2008/layout/RadialCluster"/>
    <dgm:cxn modelId="{E3FA2331-E4A3-47E3-8742-26E0AF858B2C}" type="presParOf" srcId="{767A95D3-4209-465C-93E1-7443651645A0}" destId="{0999DAA6-78E7-4C62-AD9F-BB89E1F317A5}" srcOrd="3" destOrd="0" presId="urn:microsoft.com/office/officeart/2008/layout/RadialCluster"/>
    <dgm:cxn modelId="{78AB5106-5F04-4351-B7F9-F505D218232F}" type="presParOf" srcId="{767A95D3-4209-465C-93E1-7443651645A0}" destId="{A1F9C609-4FDF-427E-A3A7-017CF8E0D1F8}" srcOrd="4" destOrd="0" presId="urn:microsoft.com/office/officeart/2008/layout/RadialCluster"/>
    <dgm:cxn modelId="{D77F9091-C6E8-4056-98BC-5FA79265817A}" type="presParOf" srcId="{767A95D3-4209-465C-93E1-7443651645A0}" destId="{BF1427F8-47F7-429E-8B9A-D7AD3446727D}" srcOrd="5" destOrd="0" presId="urn:microsoft.com/office/officeart/2008/layout/RadialCluster"/>
    <dgm:cxn modelId="{6372CA04-C62E-4256-8CE8-451EA0A72C01}" type="presParOf" srcId="{767A95D3-4209-465C-93E1-7443651645A0}" destId="{341F0CCF-4C81-46C6-BAD1-DDC17631079D}" srcOrd="6" destOrd="0" presId="urn:microsoft.com/office/officeart/2008/layout/RadialCluster"/>
  </dgm:cxnLst>
  <dgm:bg>
    <a:noFill/>
  </dgm:bg>
  <dgm:whole>
    <a:ln w="63500" cmpd="sng"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64FD65-0507-41B4-B2BF-FA000279CA9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F0712A-54B1-4C91-ADDC-8E1A82305418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2019 год</a:t>
          </a:r>
          <a:endParaRPr lang="ru-RU" sz="2400" b="1" dirty="0"/>
        </a:p>
      </dgm:t>
    </dgm:pt>
    <dgm:pt modelId="{DEBA09DA-F7C0-46C1-A2ED-295615762E90}" type="parTrans" cxnId="{47E39BD0-4293-4632-8989-E8E271F3C755}">
      <dgm:prSet/>
      <dgm:spPr/>
      <dgm:t>
        <a:bodyPr/>
        <a:lstStyle/>
        <a:p>
          <a:endParaRPr lang="ru-RU"/>
        </a:p>
      </dgm:t>
    </dgm:pt>
    <dgm:pt modelId="{16BAA4D6-D3BF-49F8-B08F-9A83BF13C98C}" type="sibTrans" cxnId="{47E39BD0-4293-4632-8989-E8E271F3C755}">
      <dgm:prSet/>
      <dgm:spPr/>
      <dgm:t>
        <a:bodyPr/>
        <a:lstStyle/>
        <a:p>
          <a:endParaRPr lang="ru-RU"/>
        </a:p>
      </dgm:t>
    </dgm:pt>
    <dgm:pt modelId="{129131A2-6E87-472B-A754-C49250CC38DB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10673,2</a:t>
          </a:r>
          <a:endParaRPr lang="ru-RU" sz="4000" dirty="0"/>
        </a:p>
      </dgm:t>
    </dgm:pt>
    <dgm:pt modelId="{F505E5F7-1F5A-4F1F-9B8D-5CCEE3E9CB35}" type="parTrans" cxnId="{4D3FC4F0-A390-4600-AF7E-9F66E4056C05}">
      <dgm:prSet/>
      <dgm:spPr/>
      <dgm:t>
        <a:bodyPr/>
        <a:lstStyle/>
        <a:p>
          <a:endParaRPr lang="ru-RU"/>
        </a:p>
      </dgm:t>
    </dgm:pt>
    <dgm:pt modelId="{4F03DB04-A13F-4C80-A830-F8F0D474EE00}" type="sibTrans" cxnId="{4D3FC4F0-A390-4600-AF7E-9F66E4056C05}">
      <dgm:prSet/>
      <dgm:spPr/>
      <dgm:t>
        <a:bodyPr/>
        <a:lstStyle/>
        <a:p>
          <a:endParaRPr lang="ru-RU"/>
        </a:p>
      </dgm:t>
    </dgm:pt>
    <dgm:pt modelId="{2A3E1DC8-3E9C-40CA-A90C-A0484A5E4DA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2020 год</a:t>
          </a:r>
          <a:endParaRPr lang="ru-RU" sz="2400" b="1" dirty="0"/>
        </a:p>
      </dgm:t>
    </dgm:pt>
    <dgm:pt modelId="{296CC265-311A-42C8-B940-851F2BF2530F}" type="parTrans" cxnId="{32F9CF1D-CA3B-4C59-9FB6-0462564FCE66}">
      <dgm:prSet/>
      <dgm:spPr/>
      <dgm:t>
        <a:bodyPr/>
        <a:lstStyle/>
        <a:p>
          <a:endParaRPr lang="ru-RU"/>
        </a:p>
      </dgm:t>
    </dgm:pt>
    <dgm:pt modelId="{27C56EBE-0D07-4C3C-AAC7-941CE3A75760}" type="sibTrans" cxnId="{32F9CF1D-CA3B-4C59-9FB6-0462564FCE66}">
      <dgm:prSet/>
      <dgm:spPr/>
      <dgm:t>
        <a:bodyPr/>
        <a:lstStyle/>
        <a:p>
          <a:endParaRPr lang="ru-RU"/>
        </a:p>
      </dgm:t>
    </dgm:pt>
    <dgm:pt modelId="{9E389611-21C1-484C-943B-9ACAB7B231B1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15454,9</a:t>
          </a:r>
          <a:endParaRPr lang="ru-RU" sz="4000" dirty="0"/>
        </a:p>
      </dgm:t>
    </dgm:pt>
    <dgm:pt modelId="{3B3AA958-2BC3-4385-96AA-87BBE61DD6FB}" type="parTrans" cxnId="{A0440A92-B00F-4307-AA42-5029C3423FC2}">
      <dgm:prSet/>
      <dgm:spPr/>
      <dgm:t>
        <a:bodyPr/>
        <a:lstStyle/>
        <a:p>
          <a:endParaRPr lang="ru-RU"/>
        </a:p>
      </dgm:t>
    </dgm:pt>
    <dgm:pt modelId="{968AA3DF-B092-4DA1-B195-EA0BDF3908C2}" type="sibTrans" cxnId="{A0440A92-B00F-4307-AA42-5029C3423FC2}">
      <dgm:prSet/>
      <dgm:spPr/>
      <dgm:t>
        <a:bodyPr/>
        <a:lstStyle/>
        <a:p>
          <a:endParaRPr lang="ru-RU"/>
        </a:p>
      </dgm:t>
    </dgm:pt>
    <dgm:pt modelId="{FA85A4A1-AC73-4897-95EC-47F720F22990}">
      <dgm:prSet phldrT="[Текст]" custT="1"/>
      <dgm:spPr>
        <a:solidFill>
          <a:srgbClr val="C6A446"/>
        </a:solidFill>
      </dgm:spPr>
      <dgm:t>
        <a:bodyPr/>
        <a:lstStyle/>
        <a:p>
          <a:r>
            <a:rPr lang="ru-RU" sz="2400" b="1" dirty="0" smtClean="0"/>
            <a:t>2021 год</a:t>
          </a:r>
          <a:endParaRPr lang="ru-RU" sz="2400" b="1" dirty="0"/>
        </a:p>
      </dgm:t>
    </dgm:pt>
    <dgm:pt modelId="{FA152288-212B-42B1-9ADD-FC3DBB577073}" type="parTrans" cxnId="{F0165D52-3738-4F00-A40F-EA91E21F5FE1}">
      <dgm:prSet/>
      <dgm:spPr/>
      <dgm:t>
        <a:bodyPr/>
        <a:lstStyle/>
        <a:p>
          <a:endParaRPr lang="ru-RU"/>
        </a:p>
      </dgm:t>
    </dgm:pt>
    <dgm:pt modelId="{8EA07D24-2A87-4D12-9802-BB949AFF5CDB}" type="sibTrans" cxnId="{F0165D52-3738-4F00-A40F-EA91E21F5FE1}">
      <dgm:prSet/>
      <dgm:spPr/>
      <dgm:t>
        <a:bodyPr/>
        <a:lstStyle/>
        <a:p>
          <a:endParaRPr lang="ru-RU"/>
        </a:p>
      </dgm:t>
    </dgm:pt>
    <dgm:pt modelId="{9C88BEBD-068E-4221-9A44-DC9053B689F6}">
      <dgm:prSet phldrT="[Текст]" custT="1"/>
      <dgm:spPr>
        <a:solidFill>
          <a:srgbClr val="9CFEEE">
            <a:alpha val="90000"/>
          </a:srgbClr>
        </a:solidFill>
      </dgm:spPr>
      <dgm:t>
        <a:bodyPr/>
        <a:lstStyle/>
        <a:p>
          <a:r>
            <a:rPr lang="ru-RU" sz="4000" dirty="0" smtClean="0"/>
            <a:t>12140,3</a:t>
          </a:r>
          <a:endParaRPr lang="ru-RU" sz="4000" dirty="0"/>
        </a:p>
      </dgm:t>
    </dgm:pt>
    <dgm:pt modelId="{098980F3-AE15-41C2-9039-315021BC9BD0}" type="parTrans" cxnId="{406B5EF0-38D2-47A1-81E6-834666161BB6}">
      <dgm:prSet/>
      <dgm:spPr/>
      <dgm:t>
        <a:bodyPr/>
        <a:lstStyle/>
        <a:p>
          <a:endParaRPr lang="ru-RU"/>
        </a:p>
      </dgm:t>
    </dgm:pt>
    <dgm:pt modelId="{200E4C87-6947-4885-9204-DF6B0AC8B7F1}" type="sibTrans" cxnId="{406B5EF0-38D2-47A1-81E6-834666161BB6}">
      <dgm:prSet/>
      <dgm:spPr/>
      <dgm:t>
        <a:bodyPr/>
        <a:lstStyle/>
        <a:p>
          <a:endParaRPr lang="ru-RU"/>
        </a:p>
      </dgm:t>
    </dgm:pt>
    <dgm:pt modelId="{6A1EC80B-7484-4536-A3F2-2F10203687AD}" type="pres">
      <dgm:prSet presAssocID="{8B64FD65-0507-41B4-B2BF-FA000279CA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3B80DF-77E9-4425-B012-5C71AB54DF78}" type="pres">
      <dgm:prSet presAssocID="{B7F0712A-54B1-4C91-ADDC-8E1A82305418}" presName="linNode" presStyleCnt="0"/>
      <dgm:spPr/>
    </dgm:pt>
    <dgm:pt modelId="{8261ECC5-36C6-4EFE-B9F4-6C735443212C}" type="pres">
      <dgm:prSet presAssocID="{B7F0712A-54B1-4C91-ADDC-8E1A8230541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CDDC3-1205-452A-98F0-7A63FA77263E}" type="pres">
      <dgm:prSet presAssocID="{B7F0712A-54B1-4C91-ADDC-8E1A8230541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7FF17-9E42-4803-BA46-AB55AD2904BC}" type="pres">
      <dgm:prSet presAssocID="{16BAA4D6-D3BF-49F8-B08F-9A83BF13C98C}" presName="sp" presStyleCnt="0"/>
      <dgm:spPr/>
    </dgm:pt>
    <dgm:pt modelId="{A656E5F7-FDCB-4117-809A-CE2CDEFE75FC}" type="pres">
      <dgm:prSet presAssocID="{2A3E1DC8-3E9C-40CA-A90C-A0484A5E4DA0}" presName="linNode" presStyleCnt="0"/>
      <dgm:spPr/>
    </dgm:pt>
    <dgm:pt modelId="{FC38E5C2-FAE8-4360-9FAC-8A7137F64304}" type="pres">
      <dgm:prSet presAssocID="{2A3E1DC8-3E9C-40CA-A90C-A0484A5E4DA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5052F3-4593-411B-AB47-E1A4BEA0CDDD}" type="pres">
      <dgm:prSet presAssocID="{2A3E1DC8-3E9C-40CA-A90C-A0484A5E4DA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D28582-C659-4F20-9E2D-BBFAA5FE4C41}" type="pres">
      <dgm:prSet presAssocID="{27C56EBE-0D07-4C3C-AAC7-941CE3A75760}" presName="sp" presStyleCnt="0"/>
      <dgm:spPr/>
    </dgm:pt>
    <dgm:pt modelId="{1783E5AC-FD04-46E7-8EB3-C0137A669407}" type="pres">
      <dgm:prSet presAssocID="{FA85A4A1-AC73-4897-95EC-47F720F22990}" presName="linNode" presStyleCnt="0"/>
      <dgm:spPr/>
    </dgm:pt>
    <dgm:pt modelId="{93155A7B-DDD8-43E8-9DCB-8F376DA37133}" type="pres">
      <dgm:prSet presAssocID="{FA85A4A1-AC73-4897-95EC-47F720F2299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FA36D-5E19-458C-9535-970BDD6A4F88}" type="pres">
      <dgm:prSet presAssocID="{FA85A4A1-AC73-4897-95EC-47F720F2299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63447C-6C6C-407B-84C6-4C791213CECA}" type="presOf" srcId="{9E389611-21C1-484C-943B-9ACAB7B231B1}" destId="{865052F3-4593-411B-AB47-E1A4BEA0CDDD}" srcOrd="0" destOrd="0" presId="urn:microsoft.com/office/officeart/2005/8/layout/vList5"/>
    <dgm:cxn modelId="{4D3FC4F0-A390-4600-AF7E-9F66E4056C05}" srcId="{B7F0712A-54B1-4C91-ADDC-8E1A82305418}" destId="{129131A2-6E87-472B-A754-C49250CC38DB}" srcOrd="0" destOrd="0" parTransId="{F505E5F7-1F5A-4F1F-9B8D-5CCEE3E9CB35}" sibTransId="{4F03DB04-A13F-4C80-A830-F8F0D474EE00}"/>
    <dgm:cxn modelId="{51F51045-217A-4C89-971C-76F99E14157B}" type="presOf" srcId="{8B64FD65-0507-41B4-B2BF-FA000279CA9C}" destId="{6A1EC80B-7484-4536-A3F2-2F10203687AD}" srcOrd="0" destOrd="0" presId="urn:microsoft.com/office/officeart/2005/8/layout/vList5"/>
    <dgm:cxn modelId="{F0165D52-3738-4F00-A40F-EA91E21F5FE1}" srcId="{8B64FD65-0507-41B4-B2BF-FA000279CA9C}" destId="{FA85A4A1-AC73-4897-95EC-47F720F22990}" srcOrd="2" destOrd="0" parTransId="{FA152288-212B-42B1-9ADD-FC3DBB577073}" sibTransId="{8EA07D24-2A87-4D12-9802-BB949AFF5CDB}"/>
    <dgm:cxn modelId="{A0440A92-B00F-4307-AA42-5029C3423FC2}" srcId="{2A3E1DC8-3E9C-40CA-A90C-A0484A5E4DA0}" destId="{9E389611-21C1-484C-943B-9ACAB7B231B1}" srcOrd="0" destOrd="0" parTransId="{3B3AA958-2BC3-4385-96AA-87BBE61DD6FB}" sibTransId="{968AA3DF-B092-4DA1-B195-EA0BDF3908C2}"/>
    <dgm:cxn modelId="{1741EDB4-330B-4B57-9788-D43C8A4F4A3C}" type="presOf" srcId="{129131A2-6E87-472B-A754-C49250CC38DB}" destId="{367CDDC3-1205-452A-98F0-7A63FA77263E}" srcOrd="0" destOrd="0" presId="urn:microsoft.com/office/officeart/2005/8/layout/vList5"/>
    <dgm:cxn modelId="{32F9CF1D-CA3B-4C59-9FB6-0462564FCE66}" srcId="{8B64FD65-0507-41B4-B2BF-FA000279CA9C}" destId="{2A3E1DC8-3E9C-40CA-A90C-A0484A5E4DA0}" srcOrd="1" destOrd="0" parTransId="{296CC265-311A-42C8-B940-851F2BF2530F}" sibTransId="{27C56EBE-0D07-4C3C-AAC7-941CE3A75760}"/>
    <dgm:cxn modelId="{47E39BD0-4293-4632-8989-E8E271F3C755}" srcId="{8B64FD65-0507-41B4-B2BF-FA000279CA9C}" destId="{B7F0712A-54B1-4C91-ADDC-8E1A82305418}" srcOrd="0" destOrd="0" parTransId="{DEBA09DA-F7C0-46C1-A2ED-295615762E90}" sibTransId="{16BAA4D6-D3BF-49F8-B08F-9A83BF13C98C}"/>
    <dgm:cxn modelId="{2B367316-91FC-434A-A222-7838E3E49BE4}" type="presOf" srcId="{FA85A4A1-AC73-4897-95EC-47F720F22990}" destId="{93155A7B-DDD8-43E8-9DCB-8F376DA37133}" srcOrd="0" destOrd="0" presId="urn:microsoft.com/office/officeart/2005/8/layout/vList5"/>
    <dgm:cxn modelId="{406B5EF0-38D2-47A1-81E6-834666161BB6}" srcId="{FA85A4A1-AC73-4897-95EC-47F720F22990}" destId="{9C88BEBD-068E-4221-9A44-DC9053B689F6}" srcOrd="0" destOrd="0" parTransId="{098980F3-AE15-41C2-9039-315021BC9BD0}" sibTransId="{200E4C87-6947-4885-9204-DF6B0AC8B7F1}"/>
    <dgm:cxn modelId="{2EA11FDF-2708-4BCC-8D4D-08E3B66F3885}" type="presOf" srcId="{2A3E1DC8-3E9C-40CA-A90C-A0484A5E4DA0}" destId="{FC38E5C2-FAE8-4360-9FAC-8A7137F64304}" srcOrd="0" destOrd="0" presId="urn:microsoft.com/office/officeart/2005/8/layout/vList5"/>
    <dgm:cxn modelId="{3DE51587-6CEE-4F92-B24E-8B49AF6BD09A}" type="presOf" srcId="{9C88BEBD-068E-4221-9A44-DC9053B689F6}" destId="{066FA36D-5E19-458C-9535-970BDD6A4F88}" srcOrd="0" destOrd="0" presId="urn:microsoft.com/office/officeart/2005/8/layout/vList5"/>
    <dgm:cxn modelId="{B62F0FCC-B047-4C13-9B2B-2B9EF7A70751}" type="presOf" srcId="{B7F0712A-54B1-4C91-ADDC-8E1A82305418}" destId="{8261ECC5-36C6-4EFE-B9F4-6C735443212C}" srcOrd="0" destOrd="0" presId="urn:microsoft.com/office/officeart/2005/8/layout/vList5"/>
    <dgm:cxn modelId="{3E8DFC1D-5578-40F3-9295-ECDADABAABEF}" type="presParOf" srcId="{6A1EC80B-7484-4536-A3F2-2F10203687AD}" destId="{2C3B80DF-77E9-4425-B012-5C71AB54DF78}" srcOrd="0" destOrd="0" presId="urn:microsoft.com/office/officeart/2005/8/layout/vList5"/>
    <dgm:cxn modelId="{7BA3C62B-2483-49F4-B249-819CC7E676AF}" type="presParOf" srcId="{2C3B80DF-77E9-4425-B012-5C71AB54DF78}" destId="{8261ECC5-36C6-4EFE-B9F4-6C735443212C}" srcOrd="0" destOrd="0" presId="urn:microsoft.com/office/officeart/2005/8/layout/vList5"/>
    <dgm:cxn modelId="{7722EA65-5A70-4F90-883A-E5C37F8E1C59}" type="presParOf" srcId="{2C3B80DF-77E9-4425-B012-5C71AB54DF78}" destId="{367CDDC3-1205-452A-98F0-7A63FA77263E}" srcOrd="1" destOrd="0" presId="urn:microsoft.com/office/officeart/2005/8/layout/vList5"/>
    <dgm:cxn modelId="{B28DEC3C-615B-4C06-AC90-0100A5E8599D}" type="presParOf" srcId="{6A1EC80B-7484-4536-A3F2-2F10203687AD}" destId="{1107FF17-9E42-4803-BA46-AB55AD2904BC}" srcOrd="1" destOrd="0" presId="urn:microsoft.com/office/officeart/2005/8/layout/vList5"/>
    <dgm:cxn modelId="{5535FC7C-9BAB-4A8B-8ED2-9E7FC6072EF3}" type="presParOf" srcId="{6A1EC80B-7484-4536-A3F2-2F10203687AD}" destId="{A656E5F7-FDCB-4117-809A-CE2CDEFE75FC}" srcOrd="2" destOrd="0" presId="urn:microsoft.com/office/officeart/2005/8/layout/vList5"/>
    <dgm:cxn modelId="{1710C448-6B35-4AB2-AC4C-A2C15A60205D}" type="presParOf" srcId="{A656E5F7-FDCB-4117-809A-CE2CDEFE75FC}" destId="{FC38E5C2-FAE8-4360-9FAC-8A7137F64304}" srcOrd="0" destOrd="0" presId="urn:microsoft.com/office/officeart/2005/8/layout/vList5"/>
    <dgm:cxn modelId="{D3805125-C7BD-4D5F-A1A4-7F1AA43765F2}" type="presParOf" srcId="{A656E5F7-FDCB-4117-809A-CE2CDEFE75FC}" destId="{865052F3-4593-411B-AB47-E1A4BEA0CDDD}" srcOrd="1" destOrd="0" presId="urn:microsoft.com/office/officeart/2005/8/layout/vList5"/>
    <dgm:cxn modelId="{77DE6A65-FD2C-4B55-9897-979CC229B90E}" type="presParOf" srcId="{6A1EC80B-7484-4536-A3F2-2F10203687AD}" destId="{2DD28582-C659-4F20-9E2D-BBFAA5FE4C41}" srcOrd="3" destOrd="0" presId="urn:microsoft.com/office/officeart/2005/8/layout/vList5"/>
    <dgm:cxn modelId="{AB4A5454-71ED-4DDB-A59A-EE6A3AB50783}" type="presParOf" srcId="{6A1EC80B-7484-4536-A3F2-2F10203687AD}" destId="{1783E5AC-FD04-46E7-8EB3-C0137A669407}" srcOrd="4" destOrd="0" presId="urn:microsoft.com/office/officeart/2005/8/layout/vList5"/>
    <dgm:cxn modelId="{B2EE5406-8FC7-4F2B-9DFE-295D0E7ACF00}" type="presParOf" srcId="{1783E5AC-FD04-46E7-8EB3-C0137A669407}" destId="{93155A7B-DDD8-43E8-9DCB-8F376DA37133}" srcOrd="0" destOrd="0" presId="urn:microsoft.com/office/officeart/2005/8/layout/vList5"/>
    <dgm:cxn modelId="{552A21DF-1F57-47B9-AC36-FC9C7F69366E}" type="presParOf" srcId="{1783E5AC-FD04-46E7-8EB3-C0137A669407}" destId="{066FA36D-5E19-458C-9535-970BDD6A4F88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</cdr:x>
      <cdr:y>4.1476E-6</cdr:y>
    </cdr:from>
    <cdr:to>
      <cdr:x>0.99815</cdr:x>
      <cdr:y>0.2963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78" y="24"/>
          <a:ext cx="2770223" cy="1714512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896" tIns="35896" rIns="35896" bIns="3589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11225">
            <a:buFont typeface="Arial" charset="0"/>
            <a:buNone/>
          </a:pPr>
          <a:r>
            <a:rPr lang="ru-RU" altLang="ru-RU" sz="1600" b="1" dirty="0"/>
            <a:t>Цель: обеспечение доступности и условий для получения качественного образования обучающимися и воспитанниками </a:t>
          </a:r>
        </a:p>
      </cdr:txBody>
    </cdr:sp>
  </cdr:relSizeAnchor>
  <cdr:relSizeAnchor xmlns:cdr="http://schemas.openxmlformats.org/drawingml/2006/chartDrawing">
    <cdr:from>
      <cdr:x>0.66667</cdr:x>
      <cdr:y>0.72927</cdr:y>
    </cdr:from>
    <cdr:to>
      <cdr:x>0.94536</cdr:x>
      <cdr:y>1</cdr:y>
    </cdr:to>
    <cdr:pic>
      <cdr:nvPicPr>
        <cdr:cNvPr id="3" name="Picture 6" descr="C:\Users\Public\Pictures\Sample Pictures\1351866937_vysshee-obrazovanie1.jpg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="" xmlns:p="http://schemas.openxmlformats.org/presentationml/2006/main" xmlns:a14="http://schemas.microsoft.com/office/drawing/2010/main" xmlns:lc="http://schemas.openxmlformats.org/drawingml/2006/lockedCanvas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715040" y="5155709"/>
          <a:ext cx="2389124" cy="1547242"/>
        </a:xfrm>
        <a:prstGeom xmlns:a="http://schemas.openxmlformats.org/drawingml/2006/main" prst="rect">
          <a:avLst/>
        </a:prstGeom>
        <a:gradFill xmlns:a="http://schemas.openxmlformats.org/drawingml/2006/main" flip="none" rotWithShape="1">
          <a:gsLst>
            <a:gs pos="0">
              <a:srgbClr val="C66951">
                <a:tint val="66000"/>
                <a:satMod val="160000"/>
              </a:srgbClr>
            </a:gs>
            <a:gs pos="50000">
              <a:srgbClr val="C66951">
                <a:tint val="44500"/>
                <a:satMod val="160000"/>
              </a:srgbClr>
            </a:gs>
            <a:gs pos="100000">
              <a:srgbClr val="C66951">
                <a:tint val="23500"/>
                <a:satMod val="160000"/>
              </a:srgbClr>
            </a:gs>
          </a:gsLst>
          <a:lin ang="13500000" scaled="1"/>
          <a:tileRect/>
        </a:gradFill>
        <a:effectLst xmlns:a="http://schemas.openxmlformats.org/drawingml/2006/main">
          <a:softEdge rad="317500"/>
        </a:effectLst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0.69355</cdr:x>
      <cdr:y>0.03896</cdr:y>
    </cdr:from>
    <cdr:to>
      <cdr:x>1</cdr:x>
      <cdr:y>0.49351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143682" y="214315"/>
          <a:ext cx="2714630" cy="2500330"/>
        </a:xfrm>
        <a:prstGeom xmlns:a="http://schemas.openxmlformats.org/drawingml/2006/main" prst="rect">
          <a:avLst/>
        </a:prstGeom>
        <a:solidFill xmlns:a="http://schemas.openxmlformats.org/drawingml/2006/main">
          <a:srgbClr val="D1E8FF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711" tIns="35711" rIns="35711" bIns="35711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defTabSz="906463"/>
          <a:r>
            <a:rPr lang="ru-RU" altLang="ru-RU" sz="1600" b="1" dirty="0"/>
            <a:t>Цель: </a:t>
          </a:r>
          <a:r>
            <a:rPr lang="ru-RU" altLang="ru-RU" sz="1600" b="1" dirty="0" smtClean="0"/>
            <a:t>реализация  стратегической роли культуры, как духовно-нравственного основания развития личности, сохранение и развитие единого культурного пространства </a:t>
          </a:r>
          <a:endParaRPr lang="ru-RU" altLang="ru-RU" sz="16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0.28455</cdr:x>
      <cdr:y>0.1875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500330" cy="1071570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defPPr>
            <a:defRPr lang="ru-RU"/>
          </a:defPPr>
          <a:lvl1pPr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1pPr>
          <a:lvl2pPr marL="4572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2pPr>
          <a:lvl3pPr marL="9144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3pPr>
          <a:lvl4pPr marL="13716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4pPr>
          <a:lvl5pPr marL="1828800" algn="ctr" rtl="0" fontAlgn="base">
            <a:spcBef>
              <a:spcPct val="0"/>
            </a:spcBef>
            <a:spcAft>
              <a:spcPct val="0"/>
            </a:spcAft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5pPr>
          <a:lvl6pPr marL="22860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6pPr>
          <a:lvl7pPr marL="27432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7pPr>
          <a:lvl8pPr marL="32004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8pPr>
          <a:lvl9pPr marL="3657600" algn="l" defTabSz="914400" rtl="0" eaLnBrk="1" latinLnBrk="0" hangingPunct="1">
            <a:defRPr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dirty="0"/>
            <a:t>Повышение комплексной безопасности жизнедеятельности населения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0.32143</cdr:x>
      <cdr:y>0.23684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786082" cy="1285884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</a:t>
          </a:r>
          <a:r>
            <a:rPr lang="ru-RU" altLang="ru-RU" sz="1300" b="1" dirty="0" smtClean="0"/>
            <a:t>Обеспечение сбалансированного экономического роста отраслей экономики на территории Западнодвинского муниципального округа Тверской области</a:t>
          </a:r>
          <a:endParaRPr lang="ru-RU" altLang="ru-RU" sz="13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0.28377</cdr:x>
      <cdr:y>0.19984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459659" cy="1084965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качества и комфорта городской среды </a:t>
          </a:r>
          <a:endParaRPr lang="ru-RU" altLang="ru-RU" sz="13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0.30579</cdr:x>
      <cdr:y>0.325</cdr:y>
    </cdr:to>
    <cdr:sp macro="" textlink="">
      <cdr:nvSpPr>
        <cdr:cNvPr id="2" name="Прямоугольник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2643238" cy="1857412"/>
        </a:xfrm>
        <a:prstGeom xmlns:a="http://schemas.openxmlformats.org/drawingml/2006/main" prst="rect">
          <a:avLst/>
        </a:prstGeom>
        <a:solidFill xmlns:a="http://schemas.openxmlformats.org/drawingml/2006/main">
          <a:srgbClr val="F2F2F2"/>
        </a:solidFill>
        <a:ln xmlns:a="http://schemas.openxmlformats.org/drawingml/2006/main" w="25400" algn="ctr">
          <a:solidFill>
            <a:srgbClr val="385D8A"/>
          </a:solidFill>
          <a:miter lim="800000"/>
          <a:headEnd/>
          <a:tailEnd/>
        </a:ln>
      </cdr:spPr>
      <cdr:txBody>
        <a:bodyPr xmlns:a="http://schemas.openxmlformats.org/drawingml/2006/main" lIns="35936" tIns="35936" rIns="35936" bIns="35936" anchor="ctr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 defTabSz="1279525"/>
          <a:r>
            <a:rPr lang="ru-RU" altLang="ru-RU" sz="1300" b="1" dirty="0"/>
            <a:t>Цель: Повышение </a:t>
          </a:r>
          <a:r>
            <a:rPr lang="ru-RU" altLang="ru-RU" sz="1300" b="1" dirty="0" smtClean="0"/>
            <a:t>эффективности использования муниципального имущества МО Западнодвинский муниципальный округ Тверской области на основе рыночных механизмов в земельно-имущественных отношениях</a:t>
          </a:r>
          <a:endParaRPr lang="ru-RU" altLang="ru-RU" sz="13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78CAA-C924-415D-92AB-AA0F25ABA11F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6F70F-5734-4D79-B085-C6D011D4C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8C179D-CC45-4E7A-97E3-3A82F615E58A}" type="datetimeFigureOut">
              <a:rPr lang="ru-RU"/>
              <a:pPr>
                <a:defRPr/>
              </a:pPr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DFFC27-CFDC-4576-B9BD-A28937F7F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5A81B693-D370-475B-A7F7-5CC19A5D1997}" type="slidenum">
              <a:rPr lang="ru-RU" sz="1200">
                <a:latin typeface="Calibri" pitchFamily="34" charset="0"/>
              </a:rPr>
              <a:pPr algn="r" defTabSz="912813"/>
              <a:t>1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FC7D914B-B76E-4AF2-B35E-B1A826330193}" type="slidenum">
              <a:rPr lang="ru-RU" altLang="ru-RU" sz="1200">
                <a:latin typeface="Arial" charset="0"/>
              </a:rPr>
              <a:pPr algn="r" defTabSz="908050"/>
              <a:t>13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88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8420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C0EB7C0E-A2A1-49B2-88E5-4743EB1B44D6}" type="slidenum">
              <a:rPr lang="ru-RU" altLang="ru-RU" sz="1200">
                <a:latin typeface="Arial" charset="0"/>
              </a:rPr>
              <a:pPr algn="r" defTabSz="919163"/>
              <a:t>13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92EF58C1-5313-454A-B69C-B6AAC2543C89}" type="slidenum">
              <a:rPr lang="ru-RU" altLang="ru-RU" sz="1200">
                <a:latin typeface="Arial" charset="0"/>
              </a:rPr>
              <a:pPr algn="r" defTabSz="908050"/>
              <a:t>14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190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0467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0468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1DF1668D-9CA6-4E4C-B399-B14AA4EA4B27}" type="slidenum">
              <a:rPr lang="ru-RU" altLang="ru-RU" sz="1200">
                <a:latin typeface="Arial" charset="0"/>
              </a:rPr>
              <a:pPr algn="r" defTabSz="919163"/>
              <a:t>14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defTabSz="908050">
              <a:defRPr/>
            </a:pPr>
            <a:fld id="{DA3E0058-2480-4D46-AF71-8FC914360A8E}" type="slidenum">
              <a:rPr lang="ru-RU" sz="1200">
                <a:latin typeface="+mn-lt"/>
                <a:cs typeface="+mn-cs"/>
              </a:rPr>
              <a:pPr algn="r" defTabSz="908050">
                <a:defRPr/>
              </a:pPr>
              <a:t>17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74" tIns="45786" rIns="91574" bIns="45786" anchor="b"/>
          <a:lstStyle/>
          <a:p>
            <a:pPr algn="r" defTabSz="915988"/>
            <a:fld id="{A530060B-5570-45A1-8C56-49CED5AF51DB}" type="slidenum">
              <a:rPr lang="ru-RU" altLang="ru-RU" sz="1200">
                <a:latin typeface="Calibri" pitchFamily="34" charset="0"/>
              </a:rPr>
              <a:pPr algn="r" defTabSz="915988"/>
              <a:t>20</a:t>
            </a:fld>
            <a:endParaRPr lang="ru-RU" altLang="ru-RU" sz="1200">
              <a:latin typeface="Calibri" pitchFamily="34" charset="0"/>
            </a:endParaRPr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1413" y="684213"/>
            <a:ext cx="4575175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574" tIns="45786" rIns="91574" bIns="45786" numCol="1" anchor="t" anchorCtr="0" compatLnSpc="1">
            <a:prstTxWarp prst="textNoShape">
              <a:avLst/>
            </a:prstTxWarp>
          </a:bodyPr>
          <a:lstStyle/>
          <a:p>
            <a:pPr defTabSz="915988"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8BCD1086-5B08-4341-86CA-E210C6887CF1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22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09638"/>
            <a:fld id="{A51A7F1C-9822-40AD-904D-E3588C8E89D8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23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1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1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defTabSz="908050"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7" tIns="46339" rIns="92677" bIns="46339" anchor="b"/>
          <a:lstStyle/>
          <a:p>
            <a:pPr algn="r" defTabSz="912813"/>
            <a:fld id="{06E7EAB0-62AC-489F-99AA-8B15575B56AD}" type="slidenum">
              <a:rPr lang="ru-RU" sz="1200">
                <a:latin typeface="Calibri" pitchFamily="34" charset="0"/>
              </a:rPr>
              <a:pPr algn="r" defTabSz="912813"/>
              <a:t>2</a:t>
            </a:fld>
            <a:endParaRPr lang="ru-RU" sz="1200">
              <a:latin typeface="Calibri" pitchFamily="34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688975"/>
            <a:ext cx="4570412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4343400"/>
            <a:ext cx="5484812" cy="4111625"/>
          </a:xfrm>
          <a:noFill/>
        </p:spPr>
        <p:txBody>
          <a:bodyPr wrap="square" lIns="92677" tIns="46339" rIns="92677" bIns="46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09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61" tIns="46332" rIns="92661" bIns="46332" anchor="b"/>
          <a:lstStyle/>
          <a:p>
            <a:pPr algn="r" defTabSz="912813"/>
            <a:fld id="{87864616-7497-43FB-AC39-177C621B5BFA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12813"/>
              <a:t>24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noFill/>
        </p:spPr>
        <p:txBody>
          <a:bodyPr wrap="square" lIns="92661" tIns="46332" rIns="92661" bIns="4633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25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1625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1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3" tIns="46115" rIns="92223" bIns="46115" anchor="b"/>
          <a:lstStyle/>
          <a:p>
            <a:pPr algn="r" defTabSz="912813"/>
            <a:fld id="{908696CD-E6C1-4427-9B22-5599E2D9EF47}" type="slidenum">
              <a:rPr lang="ru-RU" altLang="ru-RU" sz="1200">
                <a:latin typeface="Arial" charset="0"/>
              </a:rPr>
              <a:pPr algn="r" defTabSz="912813"/>
              <a:t>26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1625"/>
          </a:xfrm>
          <a:noFill/>
        </p:spPr>
        <p:txBody>
          <a:bodyPr wrap="square" lIns="92223" tIns="46115" rIns="92223" bIns="4611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27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5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70" tIns="46337" rIns="92670" bIns="46337" anchor="b"/>
          <a:lstStyle/>
          <a:p>
            <a:pPr algn="r" defTabSz="909638"/>
            <a:fld id="{C2979531-862E-45CB-937F-BEB9E3DCE5F0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29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670" tIns="46337" rIns="92670" bIns="46337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31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3" name="Rectangle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67" tIns="46486" rIns="92967" bIns="46486" anchor="b"/>
          <a:lstStyle/>
          <a:p>
            <a:pPr algn="r" defTabSz="909638"/>
            <a:fld id="{2A92C7C2-A4E8-4032-9E0E-205A609CCB02}" type="slidenum">
              <a:rPr lang="ru-RU" altLang="ru-RU" sz="1200">
                <a:latin typeface="Arial" charset="0"/>
                <a:ea typeface="ＭＳ Ｐゴシック"/>
                <a:cs typeface="ＭＳ Ｐゴシック"/>
              </a:rPr>
              <a:pPr algn="r" defTabSz="909638"/>
              <a:t>32</a:t>
            </a:fld>
            <a:endParaRPr lang="ru-RU" altLang="ru-RU" sz="120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6175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4343400"/>
            <a:ext cx="5489575" cy="4113213"/>
          </a:xfrm>
          <a:noFill/>
        </p:spPr>
        <p:txBody>
          <a:bodyPr wrap="square" lIns="92967" tIns="46486" rIns="92967" bIns="4648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62776EC-E09B-428E-9A9C-CEFE9280DE53}" type="slidenum">
              <a:rPr lang="ru-RU"/>
              <a:pPr/>
              <a:t>33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3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DE39CD2-69CB-49C5-BDD8-026EC0F6443A}" type="slidenum">
              <a:rPr lang="ru-RU" sz="1200">
                <a:latin typeface="+mn-lt"/>
                <a:cs typeface="+mn-cs"/>
              </a:rPr>
              <a:pPr algn="r">
                <a:defRPr/>
              </a:pPr>
              <a:t>7</a:t>
            </a:fld>
            <a:endParaRPr lang="ru-RU" sz="1200">
              <a:latin typeface="+mn-lt"/>
              <a:cs typeface="+mn-cs"/>
            </a:endParaRPr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5939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785FE9F1-4404-45BC-8CAB-A5834539561C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9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3213"/>
          </a:xfrm>
          <a:noFill/>
        </p:spPr>
        <p:txBody>
          <a:bodyPr wrap="square" lIns="93238" tIns="46620" rIns="93238" bIns="466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64515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38" tIns="46620" rIns="93238" bIns="46620" anchor="b"/>
          <a:lstStyle/>
          <a:p>
            <a:pPr algn="r" defTabSz="919163"/>
            <a:fld id="{A7B2A667-0265-4236-8CA8-1A8400497A91}" type="slidenum">
              <a:rPr lang="ru-RU" altLang="ru-RU" sz="1200">
                <a:solidFill>
                  <a:schemeClr val="tx1"/>
                </a:solidFill>
                <a:latin typeface="Arial" charset="0"/>
              </a:rPr>
              <a:pPr algn="r" defTabSz="919163"/>
              <a:t>10</a:t>
            </a:fld>
            <a:endParaRPr lang="ru-RU" altLang="ru-RU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6564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8A01D386-8164-439C-8755-01346B10DA33}" type="slidenum">
              <a:rPr lang="ru-RU" altLang="ru-RU" sz="1200">
                <a:latin typeface="Arial" charset="0"/>
              </a:rPr>
              <a:pPr algn="r" defTabSz="919163"/>
              <a:t>11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908050"/>
            <a:fld id="{CD32221F-8005-44BE-B17A-1DC72F625F0E}" type="slidenum">
              <a:rPr lang="ru-RU" altLang="ru-RU" sz="1200">
                <a:latin typeface="Arial" charset="0"/>
              </a:rPr>
              <a:pPr algn="r" defTabSz="908050"/>
              <a:t>12</a:t>
            </a:fld>
            <a:endParaRPr lang="ru-RU" altLang="ru-RU" sz="1200">
              <a:latin typeface="Arial" charset="0"/>
            </a:endParaRPr>
          </a:p>
        </p:txBody>
      </p:sp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5175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7388" y="4343400"/>
            <a:ext cx="5484812" cy="4114800"/>
          </a:xfrm>
          <a:noFill/>
        </p:spPr>
        <p:txBody>
          <a:bodyPr wrap="square" lIns="93249" tIns="46625" rIns="93249" bIns="46625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 txBox="1">
            <a:spLocks noGrp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49" tIns="46625" rIns="93249" bIns="46625" anchor="b"/>
          <a:lstStyle/>
          <a:p>
            <a:pPr algn="r" defTabSz="919163"/>
            <a:fld id="{A3D50E0C-CE3B-404E-9DD5-B21F6C93C320}" type="slidenum">
              <a:rPr lang="ru-RU" altLang="ru-RU" sz="1200">
                <a:latin typeface="Arial" charset="0"/>
              </a:rPr>
              <a:pPr algn="r" defTabSz="919163"/>
              <a:t>12</a:t>
            </a:fld>
            <a:endParaRPr lang="ru-RU" altLang="ru-RU" sz="120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B8612-0CEC-4A73-B710-D747D8C4D7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6958-1827-43B9-85FE-1B08302D4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6A60D-D3EF-4764-96AA-F7AA135F4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1094-E5CE-415E-8761-7C7848EB8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6F605-215C-4156-A4D6-09482813E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5EE41-B92B-414A-B7F3-9A50EA557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E4F43-FDA2-414E-8300-9815CAE92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F4521A3-2BC1-4667-B64B-3554E984E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2A24-D568-414A-8A0E-4E27CA3A3C39}" type="datetime1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37E2-5D0A-4213-9953-B665852D34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04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C918A-883B-4769-B46B-48D6245A2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AEA68-5A01-4993-B335-BA2D3478C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90794-A871-4863-8150-A01E6604A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64780B-C715-484D-A7B2-5D39CA0C3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4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6045" indent="0" algn="ctr">
              <a:buNone/>
              <a:defRPr/>
            </a:lvl2pPr>
            <a:lvl3pPr marL="912091" indent="0" algn="ctr">
              <a:buNone/>
              <a:defRPr/>
            </a:lvl3pPr>
            <a:lvl4pPr marL="1368137" indent="0" algn="ctr">
              <a:buNone/>
              <a:defRPr/>
            </a:lvl4pPr>
            <a:lvl5pPr marL="1824192" indent="0" algn="ctr">
              <a:buNone/>
              <a:defRPr/>
            </a:lvl5pPr>
            <a:lvl6pPr marL="2280244" indent="0" algn="ctr">
              <a:buNone/>
              <a:defRPr/>
            </a:lvl6pPr>
            <a:lvl7pPr marL="2736296" indent="0" algn="ctr">
              <a:buNone/>
              <a:defRPr/>
            </a:lvl7pPr>
            <a:lvl8pPr marL="3192345" indent="0" algn="ctr">
              <a:buNone/>
              <a:defRPr/>
            </a:lvl8pPr>
            <a:lvl9pPr marL="3648395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EA2A4E8-F992-4CCA-BAA5-1448809577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644EA-3425-4A72-AC85-A598B48FA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6DD81-06D9-4906-A560-6E7172499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3E5A-DA38-4394-921F-AAD68DDD0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9B64A-3AF5-4127-BD78-F34F149AE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20DAF-3D92-4158-A701-F198811A1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4FFF-9399-45C6-8E02-A53340202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6F0B4-5AA2-4D7C-AF1A-BCF09758C8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537E95-C434-4946-A022-00C83927F3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  <p:sldLayoutId id="2147483671" r:id="rId12"/>
    <p:sldLayoutId id="2147483670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02" tIns="45430" rIns="90802" bIns="4543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BE336A8-E66C-47BA-A842-B0497A4DF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3" r:id="rId2"/>
    <p:sldLayoutId id="2147483688" r:id="rId3"/>
    <p:sldLayoutId id="2147483692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40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0804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207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1611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6600" indent="-282575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5063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89088" indent="-2254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3113" indent="-2254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97165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51187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05213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59248" indent="-22700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040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077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11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145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4174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8203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2231" algn="l" defTabSz="9080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A2776B-5A81-40B7-9D3C-9DBDB4CC7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  <p:sldLayoutId id="2147483690" r:id="rId3"/>
    <p:sldLayoutId id="2147483691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chart" Target="../charts/char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Relationship Id="rId5" Type="http://schemas.openxmlformats.org/officeDocument/2006/relationships/chart" Target="../charts/chart7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chart" Target="../charts/chart8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2.jpeg"/><Relationship Id="rId7" Type="http://schemas.openxmlformats.org/officeDocument/2006/relationships/diagramData" Target="../diagrams/data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diagramColors" Target="../diagrams/colors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chart" Target="../charts/chart9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0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1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6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20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021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0211" name="Прямоугольник 12"/>
          <p:cNvSpPr>
            <a:spLocks noChangeArrowheads="1"/>
          </p:cNvSpPr>
          <p:nvPr/>
        </p:nvSpPr>
        <p:spPr bwMode="auto">
          <a:xfrm>
            <a:off x="285720" y="4643446"/>
            <a:ext cx="8651875" cy="922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/>
            <a:r>
              <a:rPr lang="ru-RU" sz="1800" b="1" dirty="0"/>
              <a:t>К </a:t>
            </a:r>
            <a:r>
              <a:rPr lang="ru-RU" sz="1800" b="1" dirty="0" smtClean="0"/>
              <a:t>проекту решения Думы Западнодвинского муниципального округа</a:t>
            </a:r>
          </a:p>
          <a:p>
            <a:pPr defTabSz="906463"/>
            <a:r>
              <a:rPr lang="ru-RU" sz="1800" b="1" dirty="0" smtClean="0"/>
              <a:t> Тверской области «Об исполнении </a:t>
            </a:r>
            <a:r>
              <a:rPr lang="ru-RU" sz="1800" b="1" dirty="0"/>
              <a:t>бюджета муниципального образования </a:t>
            </a:r>
            <a:endParaRPr lang="ru-RU" sz="1800" b="1" dirty="0" smtClean="0"/>
          </a:p>
          <a:p>
            <a:pPr defTabSz="906463"/>
            <a:r>
              <a:rPr lang="ru-RU" sz="1800" b="1" dirty="0" smtClean="0"/>
              <a:t>Западнодвинский муниципальный округ </a:t>
            </a:r>
            <a:r>
              <a:rPr lang="ru-RU" sz="1800" b="1" dirty="0"/>
              <a:t>Тверской области </a:t>
            </a:r>
            <a:r>
              <a:rPr lang="ru-RU" sz="1800" b="1" dirty="0" smtClean="0"/>
              <a:t>за 2021 год»</a:t>
            </a:r>
            <a:endParaRPr lang="ru-RU" sz="1800" b="1" dirty="0"/>
          </a:p>
        </p:txBody>
      </p:sp>
      <p:sp>
        <p:nvSpPr>
          <p:cNvPr id="350212" name="Rectangle 12"/>
          <p:cNvSpPr>
            <a:spLocks noChangeArrowheads="1"/>
          </p:cNvSpPr>
          <p:nvPr/>
        </p:nvSpPr>
        <p:spPr bwMode="auto">
          <a:xfrm>
            <a:off x="1042988" y="119063"/>
            <a:ext cx="7921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 dirty="0">
                <a:solidFill>
                  <a:srgbClr val="FFFFFF"/>
                </a:solidFill>
              </a:rPr>
              <a:t>ФИНАНСОВЫЙ ОТДЕЛ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2976" y="2428868"/>
            <a:ext cx="6842125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Бюджет</a:t>
            </a:r>
          </a:p>
          <a:p>
            <a:pPr defTabSz="906463">
              <a:defRPr/>
            </a:pPr>
            <a:r>
              <a:rPr lang="ru-RU" sz="2800" b="1" cap="all" dirty="0">
                <a:solidFill>
                  <a:prstClr val="black"/>
                </a:solidFill>
              </a:rPr>
              <a:t>Для граждан</a:t>
            </a:r>
          </a:p>
        </p:txBody>
      </p:sp>
      <p:pic>
        <p:nvPicPr>
          <p:cNvPr id="35021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>
                <a:solidFill>
                  <a:schemeClr val="tx1"/>
                </a:solidFill>
              </a:rPr>
              <a:t>ДОХОДЫ БЮДЖЕТА</a:t>
            </a: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9" name="Прямоугольник 12"/>
          <p:cNvSpPr>
            <a:spLocks noChangeArrowheads="1"/>
          </p:cNvSpPr>
          <p:nvPr/>
        </p:nvSpPr>
        <p:spPr bwMode="auto">
          <a:xfrm>
            <a:off x="1071538" y="-4764"/>
            <a:ext cx="80724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F9F9F9"/>
                </a:solidFill>
              </a:rPr>
              <a:t>Структура доходной части </a:t>
            </a:r>
            <a:r>
              <a:rPr lang="ru-RU" altLang="ru-RU" sz="2000" b="1" dirty="0">
                <a:solidFill>
                  <a:srgbClr val="F9F9F9"/>
                </a:solidFill>
              </a:rPr>
              <a:t>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2020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2021гг.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184744" name="Group 1448"/>
          <p:cNvGraphicFramePr>
            <a:graphicFrameLocks noGrp="1"/>
          </p:cNvGraphicFramePr>
          <p:nvPr/>
        </p:nvGraphicFramePr>
        <p:xfrm>
          <a:off x="179390" y="1071545"/>
          <a:ext cx="8678890" cy="5365055"/>
        </p:xfrm>
        <a:graphic>
          <a:graphicData uri="http://schemas.openxmlformats.org/drawingml/2006/table">
            <a:tbl>
              <a:tblPr/>
              <a:tblGrid>
                <a:gridCol w="2518150"/>
                <a:gridCol w="1232227"/>
                <a:gridCol w="1234915"/>
                <a:gridCol w="1246064"/>
                <a:gridCol w="1223767"/>
                <a:gridCol w="1223767"/>
              </a:tblGrid>
              <a:tr h="7748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Исполнено за 2020 год, тыс. 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Уточнённый план по бюджету на 2021 год, тыс. 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Фактически исполнено за 2021 год, тыс. 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+,- к плану, тыс. руб.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ДОХОДЫ -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428 920,7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460 397,5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472 009,0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102,5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+ 11 611,5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3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6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180 129,5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179 552,4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190 853,1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106,3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+ 11 300,7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2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Уд. вес в общей сумме (%)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42,0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39,0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40,4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+1,4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247 625,1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280 689,8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281 885,6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100,4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+ 1195,8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Уд. вес в общей сумме (%)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57,7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61,0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59,7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-1,3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негосударственных организаций и прочие безвозмездные поступления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1 178,8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155,3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155,3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8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Уд. вес в общей сумме (%)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-0,3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6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Возврат остатков субсидий, субвенций  и иных межбюджетных трансфертов, имеющих целевое назначение, прошлых лет из бюджета района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-12,7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-885,0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-885,0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0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Уд. вес в общей сумме (%)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i="1" dirty="0">
                          <a:latin typeface="Times New Roman"/>
                          <a:ea typeface="Times New Roman"/>
                          <a:cs typeface="Times New Roman"/>
                        </a:rPr>
                        <a:t>-0,1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566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7" name="Прямоугольник 12"/>
          <p:cNvSpPr>
            <a:spLocks noChangeArrowheads="1"/>
          </p:cNvSpPr>
          <p:nvPr/>
        </p:nvSpPr>
        <p:spPr bwMode="auto">
          <a:xfrm>
            <a:off x="1000100" y="-4763"/>
            <a:ext cx="81439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Динамика налоговых и неналоговых доходов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2019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2021гг.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pic>
        <p:nvPicPr>
          <p:cNvPr id="67725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Диаграмма 7"/>
          <p:cNvGraphicFramePr/>
          <p:nvPr/>
        </p:nvGraphicFramePr>
        <p:xfrm>
          <a:off x="500034" y="1397000"/>
          <a:ext cx="8429684" cy="474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39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1" name="Прямоугольник 12"/>
          <p:cNvSpPr>
            <a:spLocks noChangeArrowheads="1"/>
          </p:cNvSpPr>
          <p:nvPr/>
        </p:nvSpPr>
        <p:spPr bwMode="auto">
          <a:xfrm>
            <a:off x="250825" y="-4763"/>
            <a:ext cx="8893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налоговых и неналоговых доходов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</a:p>
          <a:p>
            <a:r>
              <a:rPr lang="ru-RU" altLang="ru-RU" sz="2000" b="1" dirty="0" smtClean="0">
                <a:solidFill>
                  <a:srgbClr val="F9F9F9"/>
                </a:solidFill>
              </a:rPr>
              <a:t>Тверской </a:t>
            </a:r>
            <a:r>
              <a:rPr lang="ru-RU" altLang="ru-RU" sz="2000" b="1" dirty="0">
                <a:solidFill>
                  <a:srgbClr val="F9F9F9"/>
                </a:solidFill>
              </a:rPr>
              <a:t>области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 за 2021 </a:t>
            </a:r>
            <a:r>
              <a:rPr lang="ru-RU" altLang="ru-RU" sz="2000" b="1" dirty="0">
                <a:solidFill>
                  <a:srgbClr val="F9F9F9"/>
                </a:solidFill>
              </a:rPr>
              <a:t>год тыс.руб.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Номер слайда 1"/>
          <p:cNvSpPr txBox="1">
            <a:spLocks noGrp="1"/>
          </p:cNvSpPr>
          <p:nvPr/>
        </p:nvSpPr>
        <p:spPr>
          <a:xfrm>
            <a:off x="7010400" y="5207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9" name="Object 6"/>
          <p:cNvGraphicFramePr>
            <a:graphicFrameLocks noGrp="1" noChangeAspect="1"/>
          </p:cNvGraphicFramePr>
          <p:nvPr>
            <p:ph/>
          </p:nvPr>
        </p:nvGraphicFramePr>
        <p:xfrm>
          <a:off x="285720" y="1181100"/>
          <a:ext cx="8643998" cy="5305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7403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572264" y="1214422"/>
            <a:ext cx="2057408" cy="5715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190 853,1 тыс.руб.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35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535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5355" name="Прямоугольник 12"/>
          <p:cNvSpPr>
            <a:spLocks noChangeArrowheads="1"/>
          </p:cNvSpPr>
          <p:nvPr/>
        </p:nvSpPr>
        <p:spPr bwMode="auto">
          <a:xfrm>
            <a:off x="1187450" y="-4763"/>
            <a:ext cx="79565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Структура безвозмездных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поступлений из других бюджетов бюджетной системы РФ  за 2021 </a:t>
            </a:r>
            <a:r>
              <a:rPr lang="ru-RU" altLang="ru-RU" sz="2000" b="1" dirty="0">
                <a:solidFill>
                  <a:srgbClr val="F9F9F9"/>
                </a:solidFill>
              </a:rPr>
              <a:t>год (тыс.руб.)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539750" y="1196975"/>
          <a:ext cx="8229600" cy="5192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85357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6643702" y="1285860"/>
            <a:ext cx="198597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281 885,6 тыс.руб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1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1" name="Rectangle 12"/>
          <p:cNvSpPr>
            <a:spLocks noChangeArrowheads="1"/>
          </p:cNvSpPr>
          <p:nvPr/>
        </p:nvSpPr>
        <p:spPr bwMode="auto">
          <a:xfrm>
            <a:off x="395288" y="3068638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400" b="1">
                <a:solidFill>
                  <a:schemeClr val="tx1"/>
                </a:solidFill>
              </a:rPr>
              <a:t>РАСХОДЫ  БЮДЖЕТА</a:t>
            </a:r>
            <a:endParaRPr lang="ru-RU" altLang="ru-RU" sz="2000" b="1">
              <a:solidFill>
                <a:schemeClr val="tx1"/>
              </a:solidFill>
            </a:endParaRPr>
          </a:p>
        </p:txBody>
      </p:sp>
      <p:pic>
        <p:nvPicPr>
          <p:cNvPr id="191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7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353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539" name="Rectangle 12"/>
          <p:cNvSpPr>
            <a:spLocks noChangeArrowheads="1"/>
          </p:cNvSpPr>
          <p:nvPr/>
        </p:nvSpPr>
        <p:spPr bwMode="auto">
          <a:xfrm>
            <a:off x="1042988" y="115888"/>
            <a:ext cx="785018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Расходы бюджета МО Западнодвинский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FFFFF"/>
                </a:solidFill>
              </a:rPr>
              <a:t>Тверской области</a:t>
            </a:r>
          </a:p>
        </p:txBody>
      </p:sp>
      <p:sp>
        <p:nvSpPr>
          <p:cNvPr id="193541" name="Rectangle 60"/>
          <p:cNvSpPr>
            <a:spLocks noGrp="1"/>
          </p:cNvSpPr>
          <p:nvPr>
            <p:ph type="body" idx="4294967295"/>
          </p:nvPr>
        </p:nvSpPr>
        <p:spPr>
          <a:xfrm>
            <a:off x="457200" y="1643049"/>
            <a:ext cx="8229600" cy="4483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/>
              <a:t>Начиная с 2014 года муниципальное образование формирует и исполняет бюджет на основе муниципальных программ. 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Бюджет  2021 года направлен   на  реализацию 12   муниципальных программ.</a:t>
            </a:r>
          </a:p>
          <a:p>
            <a:pPr>
              <a:lnSpc>
                <a:spcPct val="80000"/>
              </a:lnSpc>
            </a:pPr>
            <a:endParaRPr lang="ru-RU" sz="2000" dirty="0" smtClean="0"/>
          </a:p>
          <a:p>
            <a:pPr>
              <a:lnSpc>
                <a:spcPct val="80000"/>
              </a:lnSpc>
            </a:pPr>
            <a:r>
              <a:rPr lang="ru-RU" sz="2000" dirty="0" smtClean="0"/>
              <a:t>Доля «программных» расходов в бюджете МО Западнодвинский муниципальный округ Тверской области за 2021 год составляет  99,9%.</a:t>
            </a:r>
          </a:p>
        </p:txBody>
      </p:sp>
      <p:pic>
        <p:nvPicPr>
          <p:cNvPr id="193542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59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5947" name="Rectangle 12"/>
          <p:cNvSpPr>
            <a:spLocks noChangeArrowheads="1"/>
          </p:cNvSpPr>
          <p:nvPr/>
        </p:nvSpPr>
        <p:spPr bwMode="auto">
          <a:xfrm>
            <a:off x="900113" y="0"/>
            <a:ext cx="79930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>
                <a:solidFill>
                  <a:srgbClr val="FFFFFF"/>
                </a:solidFill>
              </a:rPr>
              <a:t>Программные и не программные расходы бюджета МО Западнодвинский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муниципальный округ </a:t>
            </a:r>
          </a:p>
          <a:p>
            <a:pPr>
              <a:buClr>
                <a:srgbClr val="0000FF"/>
              </a:buClr>
              <a:buSzPct val="65000"/>
            </a:pPr>
            <a:r>
              <a:rPr lang="ru-RU" altLang="ru-RU" sz="2000" b="1" dirty="0" smtClean="0">
                <a:solidFill>
                  <a:srgbClr val="FFFFFF"/>
                </a:solidFill>
              </a:rPr>
              <a:t>Тверской </a:t>
            </a:r>
            <a:r>
              <a:rPr lang="ru-RU" altLang="ru-RU" sz="2000" b="1" dirty="0">
                <a:solidFill>
                  <a:srgbClr val="FFFFFF"/>
                </a:solidFill>
              </a:rPr>
              <a:t>области </a:t>
            </a:r>
            <a:r>
              <a:rPr lang="ru-RU" altLang="ru-RU" sz="2000" b="1" dirty="0" smtClean="0">
                <a:solidFill>
                  <a:srgbClr val="FFFFFF"/>
                </a:solidFill>
              </a:rPr>
              <a:t>за 2021 </a:t>
            </a:r>
            <a:r>
              <a:rPr lang="ru-RU" altLang="ru-RU" sz="2000" b="1" dirty="0">
                <a:solidFill>
                  <a:srgbClr val="FFFFFF"/>
                </a:solidFill>
              </a:rPr>
              <a:t>год  (тыс.руб.)</a:t>
            </a:r>
          </a:p>
        </p:txBody>
      </p:sp>
      <p:sp>
        <p:nvSpPr>
          <p:cNvPr id="295949" name="Rectangle 15"/>
          <p:cNvSpPr>
            <a:spLocks noGrp="1"/>
          </p:cNvSpPr>
          <p:nvPr>
            <p:ph type="body" sz="half" idx="2"/>
          </p:nvPr>
        </p:nvSpPr>
        <p:spPr>
          <a:xfrm>
            <a:off x="5072066" y="1428736"/>
            <a:ext cx="3754437" cy="4603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1600" b="1" u="sng" dirty="0" smtClean="0"/>
              <a:t>Всего расходы:  473 715,5 тыс.руб.</a:t>
            </a:r>
          </a:p>
        </p:txBody>
      </p:sp>
      <p:graphicFrame>
        <p:nvGraphicFramePr>
          <p:cNvPr id="9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357158" y="1785926"/>
          <a:ext cx="8358245" cy="4235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95950" name="Рисунок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3" name="Прямоугольник 5"/>
          <p:cNvSpPr>
            <a:spLocks noChangeArrowheads="1"/>
          </p:cNvSpPr>
          <p:nvPr/>
        </p:nvSpPr>
        <p:spPr bwMode="auto">
          <a:xfrm>
            <a:off x="1187450" y="93663"/>
            <a:ext cx="7694613" cy="101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chemeClr val="tx1"/>
                </a:solidFill>
              </a:rPr>
              <a:t>ДИНАМИКА РАСХОДОВ МО ЗАПАДНОДВИНСКИЙ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МУНИЦИПАЛЬНВЙ ОКРУГ </a:t>
            </a:r>
            <a:r>
              <a:rPr lang="ru-RU" altLang="ru-RU" sz="2000" b="1" dirty="0">
                <a:solidFill>
                  <a:schemeClr val="tx1"/>
                </a:solidFill>
              </a:rPr>
              <a:t>ТВЕРСКОЙ ОБЛАСТИ ЗА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2019 </a:t>
            </a:r>
            <a:r>
              <a:rPr lang="ru-RU" altLang="ru-RU" sz="2000" b="1" dirty="0">
                <a:solidFill>
                  <a:schemeClr val="tx1"/>
                </a:solidFill>
              </a:rPr>
              <a:t>– </a:t>
            </a:r>
            <a:r>
              <a:rPr lang="ru-RU" altLang="ru-RU" sz="2000" b="1" dirty="0" smtClean="0">
                <a:solidFill>
                  <a:schemeClr val="tx1"/>
                </a:solidFill>
              </a:rPr>
              <a:t>2021 </a:t>
            </a:r>
            <a:r>
              <a:rPr lang="ru-RU" altLang="ru-RU" sz="2000" b="1" dirty="0">
                <a:solidFill>
                  <a:schemeClr val="tx1"/>
                </a:solidFill>
              </a:rPr>
              <a:t>ГОДЫ  (ТЫС. РУБ.)</a:t>
            </a:r>
          </a:p>
        </p:txBody>
      </p:sp>
      <p:pic>
        <p:nvPicPr>
          <p:cNvPr id="6174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571472" y="1142984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TextBox 1"/>
          <p:cNvSpPr txBox="1">
            <a:spLocks noChangeArrowheads="1"/>
          </p:cNvSpPr>
          <p:nvPr/>
        </p:nvSpPr>
        <p:spPr bwMode="auto">
          <a:xfrm>
            <a:off x="5208588" y="4283075"/>
            <a:ext cx="86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2" name="TextBox 1"/>
          <p:cNvSpPr txBox="1">
            <a:spLocks noChangeArrowheads="1"/>
          </p:cNvSpPr>
          <p:nvPr/>
        </p:nvSpPr>
        <p:spPr bwMode="auto">
          <a:xfrm>
            <a:off x="3206750" y="4354513"/>
            <a:ext cx="86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endParaRPr lang="ru-RU" altLang="ru-RU" sz="1600">
              <a:latin typeface="Arial" charset="0"/>
            </a:endParaRPr>
          </a:p>
        </p:txBody>
      </p:sp>
      <p:sp>
        <p:nvSpPr>
          <p:cNvPr id="8224" name="Rectangle 12"/>
          <p:cNvSpPr>
            <a:spLocks noChangeArrowheads="1"/>
          </p:cNvSpPr>
          <p:nvPr/>
        </p:nvSpPr>
        <p:spPr bwMode="auto">
          <a:xfrm>
            <a:off x="1258888" y="0"/>
            <a:ext cx="77771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МУНИЦИПАЛЬНЫЙ ОКРУГ </a:t>
            </a:r>
            <a:r>
              <a:rPr lang="ru-RU" altLang="ru-RU" sz="1800" b="1" dirty="0">
                <a:solidFill>
                  <a:schemeClr val="tx1"/>
                </a:solidFill>
              </a:rPr>
              <a:t>ТВЕРСКОЙ ОБЛАСТИ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ЗА 2021 </a:t>
            </a:r>
            <a:r>
              <a:rPr lang="ru-RU" altLang="ru-RU" sz="1800" b="1" dirty="0">
                <a:solidFill>
                  <a:schemeClr val="tx1"/>
                </a:solidFill>
              </a:rPr>
              <a:t>ГОД ПО ОТРАСЛЯМ </a:t>
            </a:r>
            <a:r>
              <a:rPr lang="ru-RU" altLang="ru-RU" sz="1600" b="1" dirty="0">
                <a:solidFill>
                  <a:schemeClr val="tx1"/>
                </a:solidFill>
              </a:rPr>
              <a:t>(ТЫС. РУБ.)</a:t>
            </a:r>
            <a:r>
              <a:rPr lang="ru-RU" altLang="ru-RU" sz="1600" b="1" dirty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822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88" cy="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26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12"/>
          <p:cNvSpPr>
            <a:spLocks noChangeArrowheads="1"/>
          </p:cNvSpPr>
          <p:nvPr/>
        </p:nvSpPr>
        <p:spPr bwMode="auto">
          <a:xfrm>
            <a:off x="539750" y="119063"/>
            <a:ext cx="8424863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pPr defTabSz="906463">
              <a:buClr>
                <a:srgbClr val="0000FF"/>
              </a:buClr>
              <a:buSzPct val="65000"/>
            </a:pPr>
            <a:r>
              <a:rPr lang="ru-RU" sz="2000" b="1">
                <a:solidFill>
                  <a:srgbClr val="FFFFFF"/>
                </a:solidFill>
              </a:rPr>
              <a:t>СОДЕРЖАНИЕ БЮДЖЕТА ДЛЯ ГРАЖДАН</a:t>
            </a:r>
          </a:p>
        </p:txBody>
      </p:sp>
      <p:sp>
        <p:nvSpPr>
          <p:cNvPr id="31748" name="TextBox 2"/>
          <p:cNvSpPr txBox="1">
            <a:spLocks noChangeArrowheads="1"/>
          </p:cNvSpPr>
          <p:nvPr/>
        </p:nvSpPr>
        <p:spPr bwMode="auto">
          <a:xfrm>
            <a:off x="179388" y="2079625"/>
            <a:ext cx="8785225" cy="270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 smtClean="0"/>
              <a:t>ОБЩАЯ </a:t>
            </a:r>
            <a:r>
              <a:rPr lang="ru-RU" sz="1800" b="1" dirty="0"/>
              <a:t>ХАРАКТЕРИСТИКА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РАСХОДЫ БЮДЖЕТА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МЕЖБЮДЖЕТНЫЕ ОТНОШЕНИЯ</a:t>
            </a:r>
          </a:p>
          <a:p>
            <a:pPr defTabSz="906463">
              <a:spcBef>
                <a:spcPts val="1200"/>
              </a:spcBef>
              <a:spcAft>
                <a:spcPts val="1200"/>
              </a:spcAft>
            </a:pPr>
            <a:r>
              <a:rPr lang="ru-RU" sz="1800" b="1" dirty="0"/>
              <a:t>ДОПОЛНИТЕЛЬНАЯ ИНФОРМАЦИЯ</a:t>
            </a:r>
          </a:p>
        </p:txBody>
      </p:sp>
      <p:pic>
        <p:nvPicPr>
          <p:cNvPr id="31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7" name="Rectangle 12"/>
          <p:cNvSpPr>
            <a:spLocks noChangeArrowheads="1"/>
          </p:cNvSpPr>
          <p:nvPr/>
        </p:nvSpPr>
        <p:spPr bwMode="auto">
          <a:xfrm>
            <a:off x="1116013" y="23813"/>
            <a:ext cx="7920037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altLang="ru-RU" sz="1800" b="1" dirty="0">
                <a:solidFill>
                  <a:schemeClr val="tx1"/>
                </a:solidFill>
              </a:rPr>
              <a:t>РАСХОДЫ МО ЗАПАДНОДВИНСКИЙ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МУНИЦИПАЛЬНЫЙ ОКРУГ </a:t>
            </a:r>
            <a:r>
              <a:rPr lang="ru-RU" altLang="ru-RU" sz="1800" b="1" dirty="0">
                <a:solidFill>
                  <a:schemeClr val="tx1"/>
                </a:solidFill>
              </a:rPr>
              <a:t>ТВЕРСКОЙ ОБЛАСТИ НА РЕАЛИЗАЦИЮ МУНИЦИПАЛЬНЫХ ПРОГРАММ </a:t>
            </a:r>
            <a:r>
              <a:rPr lang="ru-RU" altLang="ru-RU" sz="1800" b="1" dirty="0" smtClean="0">
                <a:solidFill>
                  <a:schemeClr val="tx1"/>
                </a:solidFill>
              </a:rPr>
              <a:t> ЗА 2021 ГОД (ТЫС</a:t>
            </a:r>
            <a:r>
              <a:rPr lang="ru-RU" altLang="ru-RU" sz="1800" b="1" dirty="0">
                <a:solidFill>
                  <a:schemeClr val="tx1"/>
                </a:solidFill>
              </a:rPr>
              <a:t>. РУБ.)</a:t>
            </a:r>
          </a:p>
          <a:p>
            <a:pPr>
              <a:buClr>
                <a:srgbClr val="0000FF"/>
              </a:buClr>
              <a:buSzPct val="65000"/>
            </a:pPr>
            <a:endParaRPr lang="ru-RU" alt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01105" name="Group 49"/>
          <p:cNvGraphicFramePr>
            <a:graphicFrameLocks noGrp="1"/>
          </p:cNvGraphicFramePr>
          <p:nvPr/>
        </p:nvGraphicFramePr>
        <p:xfrm>
          <a:off x="179388" y="1285862"/>
          <a:ext cx="8785225" cy="5018311"/>
        </p:xfrm>
        <a:graphic>
          <a:graphicData uri="http://schemas.openxmlformats.org/drawingml/2006/table">
            <a:tbl>
              <a:tblPr/>
              <a:tblGrid>
                <a:gridCol w="4576762"/>
                <a:gridCol w="1403350"/>
                <a:gridCol w="1401763"/>
                <a:gridCol w="1403350"/>
              </a:tblGrid>
              <a:tr h="335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программы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166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1)  Развитие системы образования</a:t>
                      </a:r>
                    </a:p>
                  </a:txBody>
                  <a:tcPr marL="91441" marR="91441" marT="45713" marB="4571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222 681,1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220 487,9 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2">
                <a:tc>
                  <a:txBody>
                    <a:bodyPr/>
                    <a:lstStyle/>
                    <a:p>
                      <a:pPr marL="0" marR="0" lvl="0" indent="71438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2)  Развитие культуры и туризма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36 721,6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36 526,7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99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3)  Развитие физической культуры и спорта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12 140,3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12 140,3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062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4) Молодежная и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12 295,0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12 150,8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60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5)  Обеспечение комплексной безопасности жизнедеятельности населения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2 594,1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1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6)  Развитие экономики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165,1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717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7)  Развитие дорожного хозяйства, общественного транспорта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86 000,2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85 379,9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2030">
                <a:tc>
                  <a:txBody>
                    <a:bodyPr/>
                    <a:lstStyle/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муниципальным имуществом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 управление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финансами</a:t>
                      </a:r>
                    </a:p>
                    <a:p>
                      <a:pPr marL="414338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 startAt="8"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жилищно-коммунального хозяйство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070,4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5 561,7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42 919,9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7 084,5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43 908,3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8 058,3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4 967,6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42 342,0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7 073,0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41 300,8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89,3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98,7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668">
                <a:tc>
                  <a:txBody>
                    <a:bodyPr/>
                    <a:lstStyle/>
                    <a:p>
                      <a:pPr marL="71438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480 250,8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473 186,6</a:t>
                      </a: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4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1103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7223" name="Прямоугольник 12"/>
          <p:cNvSpPr>
            <a:spLocks noChangeArrowheads="1"/>
          </p:cNvSpPr>
          <p:nvPr/>
        </p:nvSpPr>
        <p:spPr bwMode="auto">
          <a:xfrm>
            <a:off x="1042988" y="3111500"/>
            <a:ext cx="7439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lIns="91209" tIns="45615" rIns="91209" bIns="45615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ru-RU" altLang="ru-RU" sz="2400" b="1" cap="small" dirty="0" smtClean="0">
                <a:latin typeface="Times New Roman" panose="02020603050405020304" pitchFamily="18" charset="0"/>
              </a:rPr>
              <a:t>Дополнительная информация</a:t>
            </a:r>
            <a:endParaRPr lang="ru-RU" altLang="ru-RU" sz="1600" b="1" cap="small" dirty="0">
              <a:latin typeface="Times New Roman" panose="02020603050405020304" pitchFamily="18" charset="0"/>
            </a:endParaRPr>
          </a:p>
        </p:txBody>
      </p:sp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209" tIns="45615" rIns="91209" bIns="45615">
            <a:spAutoFit/>
          </a:bodyPr>
          <a:lstStyle/>
          <a:p>
            <a:pPr algn="l" defTabSz="9120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1437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437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12"/>
          <p:cNvSpPr>
            <a:spLocks noChangeArrowheads="1"/>
          </p:cNvSpPr>
          <p:nvPr/>
        </p:nvSpPr>
        <p:spPr bwMode="auto">
          <a:xfrm>
            <a:off x="1116013" y="0"/>
            <a:ext cx="8027987" cy="923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09" tIns="45615" rIns="91209" bIns="45615">
            <a:spAutoFit/>
          </a:bodyPr>
          <a:lstStyle/>
          <a:p>
            <a:pPr defTabSz="911225">
              <a:buFont typeface="Arial" charset="0"/>
              <a:buNone/>
            </a:pPr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 «Развитие системы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образования» </a:t>
            </a:r>
          </a:p>
          <a:p>
            <a:pPr defTabSz="911225">
              <a:buFont typeface="Arial" charset="0"/>
              <a:buNone/>
            </a:pPr>
            <a:r>
              <a:rPr lang="ru-RU" altLang="ru-RU" sz="18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ru-RU" altLang="ru-RU" sz="1800" b="1" dirty="0" smtClean="0">
                <a:solidFill>
                  <a:schemeClr val="bg1"/>
                </a:solidFill>
              </a:rPr>
              <a:t>тыс.руб.</a:t>
            </a:r>
            <a:endParaRPr lang="ru-RU" altLang="ru-RU" sz="1800" b="1" dirty="0">
              <a:solidFill>
                <a:schemeClr val="bg1"/>
              </a:solidFill>
            </a:endParaRPr>
          </a:p>
          <a:p>
            <a:pPr defTabSz="911225">
              <a:buFont typeface="Arial" charset="0"/>
              <a:buNone/>
            </a:pPr>
            <a:endParaRPr lang="ru-RU" altLang="ru-RU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/>
          </p:cNvGraphicFramePr>
          <p:nvPr/>
        </p:nvGraphicFramePr>
        <p:xfrm>
          <a:off x="285720" y="1071522"/>
          <a:ext cx="857256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36" name="Text Box 2"/>
          <p:cNvSpPr txBox="1">
            <a:spLocks noChangeArrowheads="1"/>
          </p:cNvSpPr>
          <p:nvPr/>
        </p:nvSpPr>
        <p:spPr bwMode="auto">
          <a:xfrm>
            <a:off x="-79375" y="908050"/>
            <a:ext cx="9307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/>
          <a:lstStyle/>
          <a:p>
            <a:pPr defTabSz="906463" eaLnBrk="0" hangingPunct="0">
              <a:lnSpc>
                <a:spcPct val="90000"/>
              </a:lnSpc>
              <a:spcBef>
                <a:spcPct val="20000"/>
              </a:spcBef>
            </a:pPr>
            <a:endParaRPr lang="ru-RU" altLang="ru-RU" sz="2600" b="1">
              <a:latin typeface="Arial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7438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39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4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36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культуры и туризма»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17468" name="Прямоугольник 12"/>
          <p:cNvSpPr>
            <a:spLocks noChangeArrowheads="1"/>
          </p:cNvSpPr>
          <p:nvPr/>
        </p:nvSpPr>
        <p:spPr bwMode="auto">
          <a:xfrm>
            <a:off x="3214678" y="596900"/>
            <a:ext cx="5327660" cy="337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02" tIns="45430" rIns="90802" bIns="45430">
            <a:spAutoFit/>
          </a:bodyPr>
          <a:lstStyle/>
          <a:p>
            <a:pPr defTabSz="906463"/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                              тыс.руб</a:t>
            </a:r>
            <a:r>
              <a:rPr lang="ru-RU" altLang="ru-RU" sz="16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1747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8" name="Диаграмма 37"/>
          <p:cNvGraphicFramePr/>
          <p:nvPr/>
        </p:nvGraphicFramePr>
        <p:xfrm>
          <a:off x="142844" y="928670"/>
          <a:ext cx="8858312" cy="550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Picture 6" descr="C:\Users\Public\Pictures\Sample Pictures\для культ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286388"/>
            <a:ext cx="1484264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571" tIns="45325" rIns="90571" bIns="45325">
            <a:spAutoFit/>
          </a:bodyPr>
          <a:lstStyle/>
          <a:p>
            <a:pPr algn="l" defTabSz="90575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6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63" name="Прямоугольник 12"/>
          <p:cNvSpPr>
            <a:spLocks noChangeArrowheads="1"/>
          </p:cNvSpPr>
          <p:nvPr/>
        </p:nvSpPr>
        <p:spPr bwMode="auto">
          <a:xfrm>
            <a:off x="1109663" y="0"/>
            <a:ext cx="743902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571" tIns="45325" rIns="90571" bIns="45325">
            <a:spAutoFit/>
          </a:bodyPr>
          <a:lstStyle/>
          <a:p>
            <a:r>
              <a:rPr lang="ru-RU" altLang="ru-RU" sz="1600" b="1" dirty="0">
                <a:solidFill>
                  <a:schemeClr val="bg1"/>
                </a:solidFill>
              </a:rPr>
              <a:t>Муниципальная программа «Развитие физической культуры и </a:t>
            </a:r>
            <a:r>
              <a:rPr lang="ru-RU" altLang="ru-RU" sz="1600" b="1" dirty="0" smtClean="0">
                <a:solidFill>
                  <a:schemeClr val="bg1"/>
                </a:solidFill>
              </a:rPr>
              <a:t>спорта»</a:t>
            </a:r>
            <a:endParaRPr lang="ru-RU" altLang="ru-RU" sz="1600" b="1" dirty="0">
              <a:solidFill>
                <a:schemeClr val="bg1"/>
              </a:solidFill>
            </a:endParaRPr>
          </a:p>
        </p:txBody>
      </p:sp>
      <p:sp>
        <p:nvSpPr>
          <p:cNvPr id="18464" name="Прямоугольник 1"/>
          <p:cNvSpPr>
            <a:spLocks noChangeArrowheads="1"/>
          </p:cNvSpPr>
          <p:nvPr/>
        </p:nvSpPr>
        <p:spPr bwMode="auto">
          <a:xfrm>
            <a:off x="5715008" y="1285860"/>
            <a:ext cx="2970209" cy="335758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606" tIns="35606" rIns="35606" bIns="35606" anchor="ctr"/>
          <a:lstStyle/>
          <a:p>
            <a:r>
              <a:rPr lang="ru-RU" altLang="ru-RU" sz="1800" b="1" dirty="0"/>
              <a:t>Цель: развитие физической культуры и </a:t>
            </a:r>
            <a:r>
              <a:rPr lang="ru-RU" altLang="ru-RU" sz="1800" b="1" dirty="0" smtClean="0"/>
              <a:t>спорта </a:t>
            </a:r>
            <a:endParaRPr lang="ru-RU" altLang="ru-RU" sz="1800" b="1" dirty="0"/>
          </a:p>
        </p:txBody>
      </p:sp>
      <p:sp>
        <p:nvSpPr>
          <p:cNvPr id="18495" name="Прямоугольник 12"/>
          <p:cNvSpPr>
            <a:spLocks noChangeArrowheads="1"/>
          </p:cNvSpPr>
          <p:nvPr/>
        </p:nvSpPr>
        <p:spPr bwMode="auto">
          <a:xfrm>
            <a:off x="4643438" y="596900"/>
            <a:ext cx="3609975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8497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Users\Public\Pictures\Sample Pictures\спорти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214950"/>
            <a:ext cx="1683700" cy="12627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Public\Pictures\Sample Pictures\сп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2" y="2714620"/>
            <a:ext cx="1080120" cy="1138751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Схема 13"/>
          <p:cNvGraphicFramePr/>
          <p:nvPr/>
        </p:nvGraphicFramePr>
        <p:xfrm>
          <a:off x="428596" y="1397000"/>
          <a:ext cx="39290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614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«Молодежная и социальная </a:t>
            </a:r>
            <a:r>
              <a:rPr lang="ru-RU" altLang="ru-RU" sz="1800" b="1" dirty="0">
                <a:solidFill>
                  <a:srgbClr val="F9F9F9"/>
                </a:solidFill>
              </a:rPr>
              <a:t>политика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200" y="936624"/>
            <a:ext cx="3495668" cy="17065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711" tIns="35711" rIns="35711" bIns="35711" anchor="ctr"/>
          <a:lstStyle/>
          <a:p>
            <a:pPr algn="just" defTabSz="906463">
              <a:defRPr/>
            </a:pP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правовых, социально-экономических и организационных условий для успешной самореализации молодежи и ее интеграции в общество, направленной на раскрытие ее потенциала для дальнейшего развития Западнодвинского муниципального округа Тверской области и повышение роли молодежи в жизни страны. </a:t>
            </a:r>
          </a:p>
          <a:p>
            <a:pPr algn="just" defTabSz="906463">
              <a:defRPr/>
            </a:pPr>
            <a:r>
              <a:rPr lang="ru-RU" sz="1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Социальная поддержка и улучшение качества жизни социально уязвимых категорий граждан, сокращение бедности за счет развития адресных форм социальной поддержки.</a:t>
            </a:r>
            <a:endParaRPr lang="ru-RU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214282" y="785794"/>
          <a:ext cx="8715436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8" name="Picture 2" descr="C:\Users\Public\Pictures\Sample Pictures\соцпол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488" y="5429250"/>
            <a:ext cx="1428750" cy="142875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02" tIns="45430" rIns="90802" bIns="45430">
            <a:spAutoFit/>
          </a:bodyPr>
          <a:lstStyle/>
          <a:p>
            <a:pPr algn="l"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41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4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-142908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15" name="Прямоугольник 12"/>
          <p:cNvSpPr>
            <a:spLocks noChangeArrowheads="1"/>
          </p:cNvSpPr>
          <p:nvPr/>
        </p:nvSpPr>
        <p:spPr bwMode="auto">
          <a:xfrm>
            <a:off x="1122363" y="0"/>
            <a:ext cx="8021637" cy="89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02" tIns="45430" rIns="90802" bIns="45430">
            <a:spAutoFit/>
          </a:bodyPr>
          <a:lstStyle/>
          <a:p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«Обеспечение комплексной безопасности и жизнедеятельности населения »</a:t>
            </a:r>
            <a:endParaRPr lang="ru-RU" altLang="ru-RU" sz="1800" b="1" dirty="0">
              <a:solidFill>
                <a:srgbClr val="F9F9F9"/>
              </a:solidFill>
            </a:endParaRPr>
          </a:p>
          <a:p>
            <a:endParaRPr lang="ru-RU" altLang="ru-RU" sz="1600" b="1" dirty="0">
              <a:solidFill>
                <a:schemeClr val="tx1"/>
              </a:solidFill>
            </a:endParaRPr>
          </a:p>
        </p:txBody>
      </p:sp>
      <p:pic>
        <p:nvPicPr>
          <p:cNvPr id="16444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445" name="Прямоугольник 12"/>
          <p:cNvSpPr>
            <a:spLocks noChangeArrowheads="1"/>
          </p:cNvSpPr>
          <p:nvPr/>
        </p:nvSpPr>
        <p:spPr bwMode="auto">
          <a:xfrm>
            <a:off x="4786314" y="549275"/>
            <a:ext cx="3900486" cy="33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571" tIns="45325" rIns="90571" bIns="45325">
            <a:spAutoFit/>
          </a:bodyPr>
          <a:lstStyle/>
          <a:p>
            <a:r>
              <a:rPr lang="ru-RU" altLang="ru-RU" sz="1600" b="1" dirty="0" smtClean="0">
                <a:solidFill>
                  <a:schemeClr val="tx1"/>
                </a:solidFill>
              </a:rPr>
              <a:t>                          тыс.руб.</a:t>
            </a:r>
            <a:endParaRPr lang="ru-RU" alt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214282" y="857232"/>
          <a:ext cx="8644030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34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«Развитие экономики»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/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«Развитие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 дорожного хозяйства и</a:t>
            </a:r>
          </a:p>
          <a:p>
            <a:pPr defTabSz="909638"/>
            <a:r>
              <a:rPr lang="ru-RU" altLang="ru-RU" sz="1600" b="1" dirty="0" smtClean="0">
                <a:solidFill>
                  <a:srgbClr val="F9F9F9"/>
                </a:solidFill>
              </a:rPr>
              <a:t> общественного транспорта 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sp>
        <p:nvSpPr>
          <p:cNvPr id="22561" name="Прямоугольник 1"/>
          <p:cNvSpPr>
            <a:spLocks noChangeArrowheads="1"/>
          </p:cNvSpPr>
          <p:nvPr/>
        </p:nvSpPr>
        <p:spPr bwMode="auto">
          <a:xfrm>
            <a:off x="122239" y="928670"/>
            <a:ext cx="3021001" cy="1571636"/>
          </a:xfrm>
          <a:prstGeom prst="rect">
            <a:avLst/>
          </a:prstGeom>
          <a:solidFill>
            <a:srgbClr val="D1E8FF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lIns="35741" tIns="35741" rIns="35741" bIns="35741" anchor="ctr"/>
          <a:lstStyle/>
          <a:p>
            <a:pPr defTabSz="909638"/>
            <a:r>
              <a:rPr lang="ru-RU" altLang="ru-RU" sz="1600" b="1" dirty="0"/>
              <a:t>Цель: Обеспечение </a:t>
            </a:r>
            <a:r>
              <a:rPr lang="ru-RU" altLang="ru-RU" sz="1600" b="1" dirty="0" smtClean="0"/>
              <a:t>устойчивого функционирования дорожного хозяйства и общественного транспорта </a:t>
            </a:r>
            <a:endParaRPr lang="ru-RU" altLang="ru-RU" sz="1600" dirty="0"/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285688" y="1000084"/>
          <a:ext cx="8858312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297" tIns="45655" rIns="91297" bIns="45655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701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702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24" name="Прямоугольник 12"/>
          <p:cNvSpPr>
            <a:spLocks noChangeArrowheads="1"/>
          </p:cNvSpPr>
          <p:nvPr/>
        </p:nvSpPr>
        <p:spPr bwMode="auto">
          <a:xfrm>
            <a:off x="1082675" y="0"/>
            <a:ext cx="7743825" cy="61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10" tIns="32605" rIns="65210" bIns="32605">
            <a:spAutoFit/>
          </a:bodyPr>
          <a:lstStyle/>
          <a:p>
            <a:pPr defTabSz="650875"/>
            <a:r>
              <a:rPr lang="ru-RU" altLang="ru-RU" sz="18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800" b="1" dirty="0" smtClean="0">
                <a:solidFill>
                  <a:srgbClr val="F9F9F9"/>
                </a:solidFill>
              </a:rPr>
              <a:t>«Формирование  современной городской среды»</a:t>
            </a:r>
            <a:r>
              <a:rPr lang="en-US" altLang="ru-RU" sz="1800" b="1" dirty="0" smtClean="0">
                <a:solidFill>
                  <a:srgbClr val="F9F9F9"/>
                </a:solidFill>
              </a:rPr>
              <a:t> </a:t>
            </a:r>
            <a:r>
              <a:rPr lang="ru-RU" altLang="ru-RU" sz="1800" b="1" dirty="0">
                <a:solidFill>
                  <a:srgbClr val="F9F9F9"/>
                </a:solidFill>
              </a:rPr>
              <a:t>(тыс.руб.)</a:t>
            </a:r>
          </a:p>
        </p:txBody>
      </p:sp>
      <p:pic>
        <p:nvPicPr>
          <p:cNvPr id="2874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7" name="Диаграмма 46"/>
          <p:cNvGraphicFramePr/>
          <p:nvPr/>
        </p:nvGraphicFramePr>
        <p:xfrm>
          <a:off x="142844" y="1142984"/>
          <a:ext cx="86678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490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1" name="Прямоугольник 12"/>
          <p:cNvSpPr>
            <a:spLocks noChangeArrowheads="1"/>
          </p:cNvSpPr>
          <p:nvPr/>
        </p:nvSpPr>
        <p:spPr bwMode="auto">
          <a:xfrm>
            <a:off x="639763" y="3284538"/>
            <a:ext cx="8210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800" b="1" dirty="0" smtClean="0">
                <a:solidFill>
                  <a:schemeClr val="tx1"/>
                </a:solidFill>
              </a:rPr>
              <a:t>Общая характеристика бюджета</a:t>
            </a:r>
            <a:endParaRPr lang="ru-RU" altLang="ru-RU" sz="2800" b="1" dirty="0">
              <a:solidFill>
                <a:schemeClr val="tx1"/>
              </a:solidFill>
            </a:endParaRPr>
          </a:p>
        </p:txBody>
      </p:sp>
      <p:pic>
        <p:nvPicPr>
          <p:cNvPr id="63493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52600" y="400050"/>
            <a:ext cx="49958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868" tIns="45460" rIns="90868" bIns="45460">
            <a:spAutoFit/>
          </a:bodyPr>
          <a:lstStyle/>
          <a:p>
            <a:pPr algn="l" defTabSz="90869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Администрация Тверской области</a:t>
            </a:r>
            <a:endParaRPr lang="en-US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2557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58" name="Picture 15" descr="222"/>
          <p:cNvPicPr>
            <a:picLocks noChangeAspect="1" noChangeArrowheads="1"/>
          </p:cNvPicPr>
          <p:nvPr/>
        </p:nvPicPr>
        <p:blipFill>
          <a:blip r:embed="rId2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60" name="Прямоугольник 12"/>
          <p:cNvSpPr>
            <a:spLocks noChangeArrowheads="1"/>
          </p:cNvSpPr>
          <p:nvPr/>
        </p:nvSpPr>
        <p:spPr bwMode="auto">
          <a:xfrm>
            <a:off x="1135063" y="0"/>
            <a:ext cx="8008937" cy="5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68" tIns="45460" rIns="90868" bIns="45460">
            <a:spAutoFit/>
          </a:bodyPr>
          <a:lstStyle/>
          <a:p>
            <a:pPr defTabSz="909638"/>
            <a:r>
              <a:rPr lang="ru-RU" altLang="ru-RU" sz="1600" b="1" dirty="0">
                <a:solidFill>
                  <a:srgbClr val="F9F9F9"/>
                </a:solidFill>
              </a:rPr>
              <a:t>Муниципальная программа </a:t>
            </a:r>
            <a:r>
              <a:rPr lang="ru-RU" altLang="ru-RU" sz="1600" b="1" dirty="0" smtClean="0">
                <a:solidFill>
                  <a:srgbClr val="F9F9F9"/>
                </a:solidFill>
              </a:rPr>
              <a:t>«Управление муниципальным имуществом и земельными отношениями» </a:t>
            </a:r>
            <a:r>
              <a:rPr lang="ru-RU" altLang="ru-RU" sz="1600" b="1" dirty="0">
                <a:solidFill>
                  <a:srgbClr val="F9F9F9"/>
                </a:solidFill>
              </a:rPr>
              <a:t>(тыс. руб.)</a:t>
            </a:r>
          </a:p>
        </p:txBody>
      </p:sp>
      <p:pic>
        <p:nvPicPr>
          <p:cNvPr id="2260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" name="Диаграмма 19"/>
          <p:cNvGraphicFramePr/>
          <p:nvPr/>
        </p:nvGraphicFramePr>
        <p:xfrm>
          <a:off x="285688" y="1000084"/>
          <a:ext cx="8644030" cy="5715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34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«Управление </a:t>
            </a:r>
            <a:r>
              <a:rPr lang="ru-RU" altLang="ru-RU" sz="1800" dirty="0" smtClean="0">
                <a:solidFill>
                  <a:srgbClr val="FFFFFF"/>
                </a:solidFill>
              </a:rPr>
              <a:t>финансами»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7158" y="1428736"/>
            <a:ext cx="2460625" cy="2500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 </a:t>
            </a:r>
          </a:p>
          <a:p>
            <a:pPr defTabSz="90804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эффективного управления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финансами муниципального образования Западнодвинский муниципальный округ Тверской области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/>
        </p:nvGraphicFramePr>
        <p:xfrm>
          <a:off x="214282" y="928670"/>
          <a:ext cx="850112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752600" y="400050"/>
            <a:ext cx="4997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91418" tIns="45710" rIns="91418" bIns="45710">
            <a:spAutoFit/>
          </a:bodyPr>
          <a:lstStyle>
            <a:lvl1pPr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1039813" indent="-400050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600200" indent="-320675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2239963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879725" indent="-319088" defTabSz="1279525" eaLnBrk="0" hangingPunct="0"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33369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7941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42513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708525" indent="-319088" algn="ctr" defTabSz="127952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>
                <a:solidFill>
                  <a:prstClr val="whit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Тверской области</a:t>
            </a:r>
            <a:endParaRPr lang="en-US" altLang="ru-RU" sz="2400" b="1">
              <a:solidFill>
                <a:prstClr val="white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5330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5331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5333" name="Прямоугольник 12"/>
          <p:cNvSpPr>
            <a:spLocks noChangeArrowheads="1"/>
          </p:cNvSpPr>
          <p:nvPr/>
        </p:nvSpPr>
        <p:spPr bwMode="auto">
          <a:xfrm>
            <a:off x="1116013" y="12700"/>
            <a:ext cx="8027987" cy="61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298" tIns="32649" rIns="65298" bIns="32649">
            <a:spAutoFit/>
          </a:bodyPr>
          <a:lstStyle/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Муниципальная </a:t>
            </a:r>
            <a:r>
              <a:rPr lang="ru-RU" altLang="ru-RU" sz="1800" dirty="0">
                <a:solidFill>
                  <a:srgbClr val="FFFFFF"/>
                </a:solidFill>
              </a:rPr>
              <a:t>программа </a:t>
            </a:r>
            <a:r>
              <a:rPr lang="ru-RU" altLang="ru-RU" sz="1800" dirty="0" smtClean="0">
                <a:solidFill>
                  <a:srgbClr val="FFFFFF"/>
                </a:solidFill>
              </a:rPr>
              <a:t>«Развитие жилищно-коммунального </a:t>
            </a:r>
          </a:p>
          <a:p>
            <a:pPr defTabSz="652463"/>
            <a:r>
              <a:rPr lang="ru-RU" altLang="ru-RU" sz="1800" dirty="0" smtClean="0">
                <a:solidFill>
                  <a:srgbClr val="FFFFFF"/>
                </a:solidFill>
              </a:rPr>
              <a:t>хозяйства» (тыс.</a:t>
            </a:r>
            <a:r>
              <a:rPr lang="ru-RU" altLang="ru-RU" sz="1800" dirty="0" smtClean="0">
                <a:solidFill>
                  <a:srgbClr val="F9F9F9"/>
                </a:solidFill>
              </a:rPr>
              <a:t> </a:t>
            </a:r>
            <a:r>
              <a:rPr lang="ru-RU" altLang="ru-RU" sz="1800" dirty="0">
                <a:solidFill>
                  <a:srgbClr val="F9F9F9"/>
                </a:solidFill>
              </a:rPr>
              <a:t>руб.)</a:t>
            </a:r>
          </a:p>
        </p:txBody>
      </p:sp>
      <p:pic>
        <p:nvPicPr>
          <p:cNvPr id="38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" name="Диаграмма 39"/>
          <p:cNvGraphicFramePr/>
          <p:nvPr/>
        </p:nvGraphicFramePr>
        <p:xfrm>
          <a:off x="500034" y="1000108"/>
          <a:ext cx="821537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WordArt 10"/>
          <p:cNvSpPr>
            <a:spLocks noChangeArrowheads="1" noChangeShapeType="1" noTextEdit="1"/>
          </p:cNvSpPr>
          <p:nvPr/>
        </p:nvSpPr>
        <p:spPr bwMode="auto">
          <a:xfrm>
            <a:off x="1371600" y="2595563"/>
            <a:ext cx="6938963" cy="2224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СПАСИБО </a:t>
            </a:r>
          </a:p>
          <a:p>
            <a:pPr algn="ctr"/>
            <a:r>
              <a:rPr lang="ru-RU" sz="3600" kern="10">
                <a:ln w="1905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 ВНИМАНИЕ</a:t>
            </a:r>
          </a:p>
        </p:txBody>
      </p:sp>
      <p:grpSp>
        <p:nvGrpSpPr>
          <p:cNvPr id="12" name="Group 20"/>
          <p:cNvGrpSpPr>
            <a:grpSpLocks/>
          </p:cNvGrpSpPr>
          <p:nvPr/>
        </p:nvGrpSpPr>
        <p:grpSpPr bwMode="auto">
          <a:xfrm>
            <a:off x="0" y="2873"/>
            <a:ext cx="9144000" cy="997235"/>
            <a:chOff x="0" y="0"/>
            <a:chExt cx="9144000" cy="1493838"/>
          </a:xfrm>
        </p:grpSpPr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1752600" y="400271"/>
              <a:ext cx="5446713" cy="457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2400" b="1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itchFamily="34" charset="0"/>
                  <a:cs typeface="Arial" pitchFamily="34" charset="0"/>
                </a:rPr>
                <a:t>Администрация Тверской области</a:t>
              </a:r>
              <a:endPara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0" y="0"/>
              <a:ext cx="9144000" cy="1493838"/>
              <a:chOff x="0" y="0"/>
              <a:chExt cx="9144000" cy="1493838"/>
            </a:xfrm>
          </p:grpSpPr>
          <p:pic>
            <p:nvPicPr>
              <p:cNvPr id="18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91440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15" descr="222"/>
              <p:cNvPicPr>
                <a:picLocks noChangeAspect="1" noChangeArrowheads="1"/>
              </p:cNvPicPr>
              <p:nvPr/>
            </p:nvPicPr>
            <p:blipFill>
              <a:blip r:embed="rId3"/>
              <a:srcRect l="82500"/>
              <a:stretch>
                <a:fillRect/>
              </a:stretch>
            </p:blipFill>
            <p:spPr bwMode="auto">
              <a:xfrm>
                <a:off x="0" y="0"/>
                <a:ext cx="1600200" cy="1493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6" name="Picture 15" descr="222"/>
            <p:cNvPicPr>
              <a:picLocks noChangeAspect="1" noChangeArrowheads="1"/>
            </p:cNvPicPr>
            <p:nvPr/>
          </p:nvPicPr>
          <p:blipFill>
            <a:blip r:embed="rId3"/>
            <a:srcRect l="82500" b="79596"/>
            <a:stretch>
              <a:fillRect/>
            </a:stretch>
          </p:blipFill>
          <p:spPr bwMode="auto">
            <a:xfrm>
              <a:off x="142240" y="0"/>
              <a:ext cx="16002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гнутая вверх стрелка 2"/>
          <p:cNvSpPr/>
          <p:nvPr/>
        </p:nvSpPr>
        <p:spPr>
          <a:xfrm>
            <a:off x="2928926" y="3500438"/>
            <a:ext cx="6097438" cy="570547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275856" y="1418663"/>
            <a:ext cx="2520000" cy="4444041"/>
            <a:chOff x="2080617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080617" y="401185"/>
              <a:ext cx="1934765" cy="3662814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ДОХОДЫ</a:t>
              </a:r>
              <a:endParaRPr lang="ru-RU" sz="2800" b="1" dirty="0" smtClean="0"/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6" name="Скругленный прямоугольник 4"/>
            <p:cNvSpPr/>
            <p:nvPr/>
          </p:nvSpPr>
          <p:spPr>
            <a:xfrm>
              <a:off x="2080617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>
                <a:latin typeface="Arial Narrow" panose="020B0606020202030204" pitchFamily="34" charset="0"/>
              </a:endParaRPr>
            </a:p>
          </p:txBody>
        </p:sp>
      </p:grpSp>
      <p:sp>
        <p:nvSpPr>
          <p:cNvPr id="9" name="Скругленный прямоугольник 4"/>
          <p:cNvSpPr/>
          <p:nvPr/>
        </p:nvSpPr>
        <p:spPr>
          <a:xfrm>
            <a:off x="4148678" y="1387477"/>
            <a:ext cx="1626655" cy="12220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1450" tIns="171450" rIns="171450" bIns="171450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4500" kern="1200" dirty="0"/>
          </a:p>
        </p:txBody>
      </p:sp>
      <p:grpSp>
        <p:nvGrpSpPr>
          <p:cNvPr id="8" name="Группа 9"/>
          <p:cNvGrpSpPr/>
          <p:nvPr/>
        </p:nvGrpSpPr>
        <p:grpSpPr>
          <a:xfrm>
            <a:off x="6078946" y="1928802"/>
            <a:ext cx="2520000" cy="3933902"/>
            <a:chOff x="4160490" y="-591836"/>
            <a:chExt cx="1934765" cy="465583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160490" y="-591836"/>
              <a:ext cx="1934765" cy="465583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РАСХОДЫ </a:t>
              </a:r>
            </a:p>
            <a:p>
              <a:pPr algn="ctr"/>
              <a:r>
                <a:rPr lang="ru-RU" sz="2200" b="1" dirty="0" smtClean="0">
                  <a:latin typeface="Arial Narrow" panose="020B0606020202030204" pitchFamily="34" charset="0"/>
                </a:rPr>
                <a:t>бюджета</a:t>
              </a:r>
              <a:endParaRPr lang="ru-RU" sz="22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160490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grpSp>
        <p:nvGrpSpPr>
          <p:cNvPr id="10" name="Группа 12"/>
          <p:cNvGrpSpPr/>
          <p:nvPr/>
        </p:nvGrpSpPr>
        <p:grpSpPr>
          <a:xfrm>
            <a:off x="422995" y="1857365"/>
            <a:ext cx="2520000" cy="4005340"/>
            <a:chOff x="744" y="0"/>
            <a:chExt cx="1934765" cy="4063999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744" y="0"/>
              <a:ext cx="1934765" cy="4063999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95000"/>
              </a:schemeClr>
            </a:solidFill>
            <a:ln w="22225">
              <a:solidFill>
                <a:schemeClr val="accent4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pPr algn="ctr"/>
              <a:r>
                <a:rPr lang="ru-RU" sz="2800" b="1" dirty="0" smtClean="0">
                  <a:latin typeface="Arial Narrow" panose="020B0606020202030204" pitchFamily="34" charset="0"/>
                </a:rPr>
                <a:t>БЮДЖЕТ</a:t>
              </a:r>
              <a:endParaRPr lang="ru-RU" sz="2800" b="1" dirty="0"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4"/>
            <p:cNvSpPr/>
            <p:nvPr/>
          </p:nvSpPr>
          <p:spPr>
            <a:xfrm>
              <a:off x="744" y="0"/>
              <a:ext cx="1934765" cy="12192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500" kern="1200" dirty="0"/>
            </a:p>
          </p:txBody>
        </p:sp>
      </p:grpSp>
      <p:sp>
        <p:nvSpPr>
          <p:cNvPr id="17" name="Скругленный прямоугольник 16"/>
          <p:cNvSpPr/>
          <p:nvPr/>
        </p:nvSpPr>
        <p:spPr>
          <a:xfrm>
            <a:off x="548995" y="2857496"/>
            <a:ext cx="2268000" cy="2614272"/>
          </a:xfrm>
          <a:prstGeom prst="roundRect">
            <a:avLst>
              <a:gd name="adj" fmla="val 10000"/>
            </a:avLst>
          </a:prstGeom>
          <a:solidFill>
            <a:srgbClr val="00B0AC"/>
          </a:solidFill>
          <a:ln w="3175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latin typeface="Arial Narrow" panose="020B0606020202030204" pitchFamily="34" charset="0"/>
              </a:rPr>
              <a:t>- форма образования и расходования денежных средств, предназначенных для финансового обеспечения задач </a:t>
            </a:r>
          </a:p>
          <a:p>
            <a:pPr algn="ctr"/>
            <a:r>
              <a:rPr lang="ru-RU" dirty="0" smtClean="0">
                <a:latin typeface="Arial Narrow" panose="020B0606020202030204" pitchFamily="34" charset="0"/>
              </a:rPr>
              <a:t>и функций </a:t>
            </a:r>
          </a:p>
          <a:p>
            <a:pPr algn="ctr"/>
            <a:r>
              <a:rPr lang="ru-RU" dirty="0">
                <a:latin typeface="Arial Narrow" panose="020B0606020202030204" pitchFamily="34" charset="0"/>
              </a:rPr>
              <a:t>о</a:t>
            </a:r>
            <a:r>
              <a:rPr lang="ru-RU" dirty="0" smtClean="0">
                <a:latin typeface="Arial Narrow" panose="020B0606020202030204" pitchFamily="34" charset="0"/>
              </a:rPr>
              <a:t>рганов местного самоуправления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grpSp>
        <p:nvGrpSpPr>
          <p:cNvPr id="13" name="Группа 18"/>
          <p:cNvGrpSpPr/>
          <p:nvPr/>
        </p:nvGrpSpPr>
        <p:grpSpPr>
          <a:xfrm>
            <a:off x="3406344" y="2928934"/>
            <a:ext cx="2259024" cy="2542836"/>
            <a:chOff x="1908526" y="1228122"/>
            <a:chExt cx="1877491" cy="1242592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08526" y="1228122"/>
              <a:ext cx="1877491" cy="1242592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2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2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2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latin typeface="Arial Narrow" panose="020B0606020202030204" pitchFamily="34" charset="0"/>
                </a:rPr>
                <a:t>п</a:t>
              </a:r>
              <a:r>
                <a:rPr lang="ru-RU" dirty="0" smtClean="0">
                  <a:latin typeface="Arial Narrow" panose="020B0606020202030204" pitchFamily="34" charset="0"/>
                </a:rPr>
                <a:t>оступающие в бюджет денежные средства (налоги юридических </a:t>
              </a:r>
            </a:p>
            <a:p>
              <a:pPr algn="ctr"/>
              <a:r>
                <a:rPr lang="ru-RU" dirty="0" smtClean="0">
                  <a:latin typeface="Arial Narrow" panose="020B0606020202030204" pitchFamily="34" charset="0"/>
                </a:rPr>
                <a:t>и физических лиц, штрафы, административные платежи и сборы, финансовая помощь)</a:t>
              </a:r>
              <a:endParaRPr lang="ru-RU" dirty="0">
                <a:latin typeface="Arial Narrow" panose="020B0606020202030204" pitchFamily="34" charset="0"/>
              </a:endParaRPr>
            </a:p>
          </p:txBody>
        </p:sp>
        <p:sp>
          <p:nvSpPr>
            <p:cNvPr id="21" name="Скругленный прямоугольник 4"/>
            <p:cNvSpPr/>
            <p:nvPr/>
          </p:nvSpPr>
          <p:spPr>
            <a:xfrm>
              <a:off x="2309982" y="1256279"/>
              <a:ext cx="1476034" cy="115357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grpSp>
        <p:nvGrpSpPr>
          <p:cNvPr id="18" name="Группа 21"/>
          <p:cNvGrpSpPr/>
          <p:nvPr/>
        </p:nvGrpSpPr>
        <p:grpSpPr>
          <a:xfrm>
            <a:off x="6215074" y="3000372"/>
            <a:ext cx="2268000" cy="2526054"/>
            <a:chOff x="4434766" y="882934"/>
            <a:chExt cx="1627712" cy="1564323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434766" y="882934"/>
              <a:ext cx="1627712" cy="1564323"/>
            </a:xfrm>
            <a:prstGeom prst="roundRect">
              <a:avLst>
                <a:gd name="adj" fmla="val 10000"/>
              </a:avLst>
            </a:prstGeom>
            <a:gradFill>
              <a:gsLst>
                <a:gs pos="0">
                  <a:schemeClr val="accent3">
                    <a:hueOff val="0"/>
                    <a:satOff val="0"/>
                    <a:lumOff val="0"/>
                    <a:alphaOff val="0"/>
                    <a:shade val="51000"/>
                    <a:satMod val="13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  <a:ln w="3175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 prstMaterial="dkEdge"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направляемые из бюджета денежные средства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(финансовое обеспечение социальных обязательств муниципальных учреждений, </a:t>
              </a:r>
            </a:p>
            <a:p>
              <a:pPr algn="ctr"/>
              <a:r>
                <a:rPr lang="ru-RU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дорожное хозяйство, ЖКХ  и транспорт,  капитальное строительство и др.)</a:t>
              </a:r>
            </a:p>
          </p:txBody>
        </p:sp>
        <p:sp>
          <p:nvSpPr>
            <p:cNvPr id="24" name="Скругленный прямоугольник 4"/>
            <p:cNvSpPr/>
            <p:nvPr/>
          </p:nvSpPr>
          <p:spPr>
            <a:xfrm>
              <a:off x="4563012" y="1256278"/>
              <a:ext cx="1452420" cy="1189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68580" rIns="9144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3600" kern="1200" dirty="0"/>
            </a:p>
          </p:txBody>
        </p:sp>
      </p:grpSp>
      <p:sp>
        <p:nvSpPr>
          <p:cNvPr id="27" name="Прямоугольник 26"/>
          <p:cNvSpPr/>
          <p:nvPr/>
        </p:nvSpPr>
        <p:spPr>
          <a:xfrm>
            <a:off x="500034" y="928670"/>
            <a:ext cx="8496944" cy="738664"/>
          </a:xfrm>
          <a:prstGeom prst="rect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Слово это заимствовано из Англии, где в старину канцлер казначейства приносил ежегодно в парламент мешок </a:t>
            </a:r>
            <a:r>
              <a:rPr lang="ru-RU" sz="1400" dirty="0" smtClean="0">
                <a:latin typeface="Arial Narrow" panose="020B0606020202030204" pitchFamily="34" charset="0"/>
              </a:rPr>
              <a:t>               с </a:t>
            </a:r>
            <a:r>
              <a:rPr lang="ru-RU" sz="1400" dirty="0">
                <a:latin typeface="Arial Narrow" panose="020B0606020202030204" pitchFamily="34" charset="0"/>
              </a:rPr>
              <a:t>деньгами и произносил речь, которая собственно и называлась старинным </a:t>
            </a:r>
            <a:r>
              <a:rPr lang="ru-RU" sz="1400" dirty="0" smtClean="0">
                <a:latin typeface="Arial Narrow" panose="020B0606020202030204" pitchFamily="34" charset="0"/>
              </a:rPr>
              <a:t>нормандским </a:t>
            </a:r>
            <a:r>
              <a:rPr lang="ru-RU" sz="1400" dirty="0">
                <a:latin typeface="Arial Narrow" panose="020B0606020202030204" pitchFamily="34" charset="0"/>
              </a:rPr>
              <a:t>словом "</a:t>
            </a:r>
            <a:r>
              <a:rPr lang="ru-RU" sz="1400" dirty="0" smtClean="0">
                <a:latin typeface="Arial Narrow" panose="020B0606020202030204" pitchFamily="34" charset="0"/>
              </a:rPr>
              <a:t>B</a:t>
            </a:r>
            <a:r>
              <a:rPr lang="en-US" sz="1400" dirty="0">
                <a:latin typeface="Arial Narrow" panose="020B0606020202030204" pitchFamily="34" charset="0"/>
              </a:rPr>
              <a:t>o</a:t>
            </a:r>
            <a:r>
              <a:rPr lang="ru-RU" sz="1400" dirty="0" smtClean="0">
                <a:latin typeface="Arial Narrow" panose="020B0606020202030204" pitchFamily="34" charset="0"/>
              </a:rPr>
              <a:t>u</a:t>
            </a:r>
            <a:r>
              <a:rPr lang="en-US" sz="1400" dirty="0">
                <a:latin typeface="Arial Narrow" panose="020B0606020202030204" pitchFamily="34" charset="0"/>
              </a:rPr>
              <a:t>g</a:t>
            </a:r>
            <a:r>
              <a:rPr lang="en-US" sz="1400" dirty="0" smtClean="0">
                <a:latin typeface="Arial Narrow" panose="020B0606020202030204" pitchFamily="34" charset="0"/>
              </a:rPr>
              <a:t>ett</a:t>
            </a:r>
            <a:r>
              <a:rPr lang="ru-RU" sz="1400" dirty="0" smtClean="0">
                <a:latin typeface="Arial Narrow" panose="020B0606020202030204" pitchFamily="34" charset="0"/>
              </a:rPr>
              <a:t>e" </a:t>
            </a:r>
          </a:p>
          <a:p>
            <a:pPr algn="ctr"/>
            <a:r>
              <a:rPr lang="ru-RU" sz="1400" dirty="0" smtClean="0">
                <a:latin typeface="Arial Narrow" panose="020B0606020202030204" pitchFamily="34" charset="0"/>
              </a:rPr>
              <a:t>(</a:t>
            </a:r>
            <a:r>
              <a:rPr lang="ru-RU" sz="1400" dirty="0">
                <a:latin typeface="Arial Narrow" panose="020B0606020202030204" pitchFamily="34" charset="0"/>
              </a:rPr>
              <a:t>т.е. кожаный мешок</a:t>
            </a:r>
            <a:r>
              <a:rPr lang="ru-RU" sz="1400" dirty="0" smtClean="0">
                <a:latin typeface="Arial Narrow" panose="020B0606020202030204" pitchFamily="34" charset="0"/>
              </a:rPr>
              <a:t>)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с двумя скругленными противолежащими углами 24"/>
          <p:cNvSpPr/>
          <p:nvPr/>
        </p:nvSpPr>
        <p:spPr>
          <a:xfrm>
            <a:off x="422995" y="5862704"/>
            <a:ext cx="8208909" cy="792088"/>
          </a:xfrm>
          <a:prstGeom prst="round2DiagRect">
            <a:avLst/>
          </a:prstGeom>
          <a:gradFill>
            <a:gsLst>
              <a:gs pos="0">
                <a:schemeClr val="accent4">
                  <a:alpha val="91000"/>
                  <a:lumMod val="72000"/>
                  <a:lumOff val="28000"/>
                </a:schemeClr>
              </a:gs>
              <a:gs pos="35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  <a:ln w="22225"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ДЕФИЦИТ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расходов бюджета над его доходами</a:t>
            </a:r>
          </a:p>
          <a:p>
            <a:pPr algn="ctr"/>
            <a:r>
              <a:rPr lang="ru-RU" sz="1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ПРОФИЦИТ</a:t>
            </a:r>
            <a:r>
              <a:rPr lang="ru-RU" sz="1600" dirty="0">
                <a:latin typeface="Arial Narrow" panose="020B0606020202030204" pitchFamily="34" charset="0"/>
                <a:cs typeface="Times New Roman" panose="02020603050405020304" pitchFamily="18" charset="0"/>
              </a:rPr>
              <a:t> бюджета - превышение доходов бюджета над его расходами</a:t>
            </a:r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2951312" y="4500570"/>
            <a:ext cx="6192688" cy="756304"/>
          </a:xfrm>
          <a:prstGeom prst="curvedUp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1143008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678" y="142852"/>
            <a:ext cx="7648322" cy="432048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ЧТО ТАКОЕ </a:t>
            </a:r>
            <a:r>
              <a:rPr lang="ru-RU" sz="3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МУНИЦИПАЛЬНЫЙ БЮДЖЕТ</a:t>
            </a:r>
            <a:r>
              <a:rPr lang="ru-RU" sz="3200" b="1" dirty="0">
                <a:solidFill>
                  <a:schemeClr val="bg1"/>
                </a:solidFill>
                <a:latin typeface="Arial Narrow" panose="020B0606020202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37812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548680"/>
            <a:ext cx="8496944" cy="6192688"/>
          </a:xfrm>
          <a:noFill/>
          <a:ln w="57150">
            <a:solidFill>
              <a:srgbClr val="88A945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pic>
        <p:nvPicPr>
          <p:cNvPr id="18" name="Picture 15" descr="2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4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"/>
            <a:ext cx="1143008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799408854"/>
              </p:ext>
            </p:extLst>
          </p:nvPr>
        </p:nvGraphicFramePr>
        <p:xfrm>
          <a:off x="683568" y="928670"/>
          <a:ext cx="7919968" cy="5380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biLevel thresh="75000"/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3240" y="2714620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088" y="0"/>
            <a:ext cx="8208912" cy="43204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7215244" y="5871850"/>
            <a:ext cx="1440160" cy="430887"/>
          </a:xfrm>
          <a:prstGeom prst="wedgeRectCallout">
            <a:avLst>
              <a:gd name="adj1" fmla="val -53191"/>
              <a:gd name="adj2" fmla="val -151545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-449"/>
              <a:gd name="adj2" fmla="val 134498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403567" y="2392330"/>
            <a:ext cx="1440160" cy="430887"/>
          </a:xfrm>
          <a:prstGeom prst="wedgeRectCallout">
            <a:avLst>
              <a:gd name="adj1" fmla="val 48913"/>
              <a:gd name="adj2" fmla="val 8307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Представительные органы власти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502290" y="2178614"/>
            <a:ext cx="1235224" cy="938719"/>
          </a:xfrm>
          <a:prstGeom prst="wedgeRectCallout">
            <a:avLst>
              <a:gd name="adj1" fmla="val -41937"/>
              <a:gd name="adj2" fmla="val 75399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555776" y="656728"/>
            <a:ext cx="1152128" cy="600164"/>
          </a:xfrm>
          <a:prstGeom prst="wedgeRectCallout">
            <a:avLst>
              <a:gd name="adj1" fmla="val 60572"/>
              <a:gd name="adj2" fmla="val 7173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683568" y="824892"/>
            <a:ext cx="1224136" cy="110391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bg1"/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100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онтрольно-счетная</a:t>
            </a:r>
            <a:r>
              <a:rPr lang="ru-RU" sz="11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 и органы местного самоуправления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6904012" y="654550"/>
            <a:ext cx="1235224" cy="938719"/>
          </a:xfrm>
          <a:prstGeom prst="wedgeRectCallout">
            <a:avLst>
              <a:gd name="adj1" fmla="val -41239"/>
              <a:gd name="adj2" fmla="val 10113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11579" y="5250416"/>
            <a:ext cx="1224136" cy="938719"/>
          </a:xfrm>
          <a:prstGeom prst="wedgeRectCallout">
            <a:avLst>
              <a:gd name="adj1" fmla="val 87351"/>
              <a:gd name="adj2" fmla="val 281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:p14="http://schemas.microsoft.com/office/powerpoint/2010/main" xmlns="" val="352648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1279823427"/>
              </p:ext>
            </p:extLst>
          </p:nvPr>
        </p:nvGraphicFramePr>
        <p:xfrm>
          <a:off x="467544" y="822722"/>
          <a:ext cx="8136904" cy="5774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Заголовок 1"/>
          <p:cNvSpPr txBox="1">
            <a:spLocks/>
          </p:cNvSpPr>
          <p:nvPr/>
        </p:nvSpPr>
        <p:spPr>
          <a:xfrm>
            <a:off x="4857752" y="3143248"/>
            <a:ext cx="3571900" cy="2714644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72000" tIns="14400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5600" b="1" dirty="0" smtClean="0"/>
          </a:p>
          <a:p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от уплаты налогов, установленных законодательством РФ  о налогах и сборах, и местных налогов,  например:</a:t>
            </a:r>
          </a:p>
          <a:p>
            <a:pPr algn="l"/>
            <a:r>
              <a:rPr lang="ru-RU" sz="64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 - налог на доходы физических лиц,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тчисления от акцизов на нефтепродукты,</a:t>
            </a:r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государственная пошлина,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о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тчисления от  УСН,</a:t>
            </a:r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налог взимаемый в связи с применением патентной системы </a:t>
            </a:r>
            <a:r>
              <a:rPr lang="ru-RU" sz="6400" b="1" dirty="0" err="1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налогооблажения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мущественные налоги,</a:t>
            </a:r>
          </a:p>
          <a:p>
            <a:pPr algn="l">
              <a:buFontTx/>
              <a:buChar char="-"/>
            </a:pP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и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ные налоговые доходы</a:t>
            </a:r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sz="6400" b="1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3600" b="1" dirty="0" smtClean="0"/>
          </a:p>
          <a:p>
            <a:endParaRPr lang="ru-RU" sz="3600" b="1" dirty="0" smtClean="0"/>
          </a:p>
          <a:p>
            <a:endParaRPr lang="ru-RU" sz="3600" b="1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1187624" y="3573016"/>
            <a:ext cx="3240361" cy="1641934"/>
          </a:xfrm>
          <a:prstGeom prst="rect">
            <a:avLst/>
          </a:prstGeom>
          <a:solidFill>
            <a:srgbClr val="FFFFDD"/>
          </a:solidFill>
          <a:ln w="25400" cmpd="sng">
            <a:solidFill>
              <a:schemeClr val="tx1"/>
            </a:solidFill>
          </a:ln>
          <a:effectLst/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Поступления доходов от использования муниципального имущества, от продажи имущества, платы за негативное воздействие на окружающую среду</a:t>
            </a: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, инициативные платежи, </a:t>
            </a:r>
            <a:r>
              <a:rPr lang="ru-RU" sz="16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штрафы и иные неналоговые доходы</a:t>
            </a: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214678" y="5929330"/>
            <a:ext cx="5112568" cy="721220"/>
          </a:xfrm>
          <a:prstGeom prst="rect">
            <a:avLst/>
          </a:prstGeom>
          <a:solidFill>
            <a:srgbClr val="FFFFDD"/>
          </a:solidFill>
          <a:ln w="25400">
            <a:solidFill>
              <a:schemeClr val="tx1"/>
            </a:solidFill>
          </a:ln>
          <a:effectLst/>
        </p:spPr>
        <p:txBody>
          <a:bodyPr wrap="square" lIns="36000" tIns="108000" rIns="36000" bIns="0" anchor="ctr" anchorCtr="0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Поступающие в бюджет денежные средства из бюджетов бюджетной системы (межбюджетные трансферты) и от физических  и юридических </a:t>
            </a:r>
            <a:r>
              <a:rPr lang="ru-RU" sz="6400" b="1" dirty="0" smtClean="0">
                <a:latin typeface="Arial Narrow" panose="020B0606020202030204" pitchFamily="34" charset="0"/>
                <a:cs typeface="Times New Roman" panose="02020603050405020304" pitchFamily="18" charset="0"/>
              </a:rPr>
              <a:t>лиц</a:t>
            </a:r>
            <a:endParaRPr lang="ru-RU" sz="6400" b="1" dirty="0" smtClean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3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532440" y="6500834"/>
            <a:ext cx="611559" cy="34739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400" b="1" dirty="0">
              <a:solidFill>
                <a:prstClr val="black"/>
              </a:solidFill>
            </a:endParaRPr>
          </a:p>
        </p:txBody>
      </p:sp>
      <p:pic>
        <p:nvPicPr>
          <p:cNvPr id="8" name="Picture 15" descr="2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78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1"/>
            <a:ext cx="107157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785786" y="0"/>
            <a:ext cx="8229600" cy="706090"/>
          </a:xfrm>
          <a:prstGeom prst="rect">
            <a:avLst/>
          </a:prstGeom>
          <a:noFill/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cap="small" dirty="0" smtClean="0">
                <a:solidFill>
                  <a:schemeClr val="bg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ДОХОДЫ БЮДЖЕТА  </a:t>
            </a:r>
            <a:endParaRPr lang="ru-RU" sz="3200" b="1" cap="small" dirty="0">
              <a:solidFill>
                <a:schemeClr val="bg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7513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7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14422"/>
            <a:ext cx="8229600" cy="516732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r>
              <a:rPr lang="ru-RU" sz="2000" b="1" dirty="0" smtClean="0"/>
              <a:t> мобилизация доходного потенциала;</a:t>
            </a:r>
          </a:p>
          <a:p>
            <a:r>
              <a:rPr lang="ru-RU" sz="2000" b="1" dirty="0" smtClean="0"/>
              <a:t> исполнение расходных обязательств;</a:t>
            </a:r>
          </a:p>
          <a:p>
            <a:pPr lvl="0"/>
            <a:r>
              <a:rPr lang="ru-RU" sz="2000" b="1" dirty="0" smtClean="0"/>
              <a:t>осуществление бюджетной политики, нацеленной на стабилизацию; </a:t>
            </a:r>
          </a:p>
          <a:p>
            <a:pPr lvl="0"/>
            <a:r>
              <a:rPr lang="ru-RU" sz="2000" b="1" dirty="0" smtClean="0"/>
              <a:t>обеспечение прочной финансовой базы, повышение налоговых и неналоговых доходов бюджета;</a:t>
            </a:r>
          </a:p>
          <a:p>
            <a:pPr lvl="0"/>
            <a:r>
              <a:rPr lang="ru-RU" sz="2000" b="1" dirty="0" smtClean="0"/>
              <a:t>повышение эффективности расходов бюджета;</a:t>
            </a:r>
          </a:p>
          <a:p>
            <a:pPr lvl="0"/>
            <a:r>
              <a:rPr lang="ru-RU" sz="2000" b="1" dirty="0" smtClean="0"/>
              <a:t>обеспечение сбалансированности бюджета;</a:t>
            </a:r>
          </a:p>
          <a:p>
            <a:pPr lvl="0"/>
            <a:r>
              <a:rPr lang="ru-RU" sz="2000" b="1" dirty="0" smtClean="0"/>
              <a:t>создание условий для оказания качественных муниципальных услуг, совершенствование системы оказания платных услуг</a:t>
            </a:r>
            <a:r>
              <a:rPr lang="ru-RU" sz="2000" b="1" dirty="0" smtClean="0"/>
              <a:t>;</a:t>
            </a:r>
            <a:endParaRPr lang="ru-RU" sz="2000" b="1" dirty="0" smtClean="0"/>
          </a:p>
        </p:txBody>
      </p:sp>
      <p:pic>
        <p:nvPicPr>
          <p:cNvPr id="47108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9" name="Rectangle 12"/>
          <p:cNvSpPr>
            <a:spLocks noChangeArrowheads="1"/>
          </p:cNvSpPr>
          <p:nvPr/>
        </p:nvSpPr>
        <p:spPr bwMode="auto">
          <a:xfrm>
            <a:off x="857223" y="76200"/>
            <a:ext cx="82518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</a:t>
            </a:r>
            <a:r>
              <a:rPr lang="ru-RU" sz="2400" b="1" dirty="0" smtClean="0">
                <a:solidFill>
                  <a:srgbClr val="FFFFFF"/>
                </a:solidFill>
              </a:rPr>
              <a:t>задачи бюджетной и налоговой политики  </a:t>
            </a:r>
            <a:r>
              <a:rPr lang="ru-RU" sz="2400" b="1" dirty="0">
                <a:solidFill>
                  <a:srgbClr val="FFFFFF"/>
                </a:solidFill>
              </a:rPr>
              <a:t>местного </a:t>
            </a:r>
            <a:r>
              <a:rPr lang="ru-RU" sz="2400" b="1" dirty="0" smtClean="0">
                <a:solidFill>
                  <a:srgbClr val="FFFFFF"/>
                </a:solidFill>
              </a:rPr>
              <a:t>бюджета в 2021 году</a:t>
            </a:r>
            <a:endParaRPr lang="ru-RU" sz="2400" b="1" dirty="0">
              <a:solidFill>
                <a:srgbClr val="FFFFFF"/>
              </a:solidFill>
            </a:endParaRPr>
          </a:p>
        </p:txBody>
      </p:sp>
      <p:sp>
        <p:nvSpPr>
          <p:cNvPr id="47110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7111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5" descr="2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endParaRPr lang="ru-RU" sz="1800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Социальная ориентация местного бюджета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Реализация Указов Президента Российской Федерации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Совершенствование механизмов финансового обеспечения оказания муниципальных услуг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Программный бюджет и повышение эффективности бюджетных расходов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Обеспечение прозрачности и открытости бюджетного </a:t>
            </a:r>
            <a:r>
              <a:rPr lang="ru-RU" sz="1800" b="1" dirty="0" smtClean="0"/>
              <a:t>процесса</a:t>
            </a:r>
          </a:p>
          <a:p>
            <a:pPr>
              <a:lnSpc>
                <a:spcPct val="90000"/>
              </a:lnSpc>
            </a:pPr>
            <a:endParaRPr lang="ru-RU" sz="1800" b="1" dirty="0" smtClean="0"/>
          </a:p>
          <a:p>
            <a:pPr>
              <a:lnSpc>
                <a:spcPct val="90000"/>
              </a:lnSpc>
            </a:pPr>
            <a:r>
              <a:rPr lang="ru-RU" sz="1800" b="1" dirty="0" smtClean="0"/>
              <a:t>Выполнение показателей социально значимых результатов в рамках национальных проектов</a:t>
            </a:r>
            <a:endParaRPr lang="ru-RU" sz="1800" b="1" dirty="0" smtClean="0"/>
          </a:p>
        </p:txBody>
      </p:sp>
      <p:pic>
        <p:nvPicPr>
          <p:cNvPr id="44036" name="Picture 15" descr="222"/>
          <p:cNvPicPr>
            <a:picLocks noChangeAspect="1" noChangeArrowheads="1"/>
          </p:cNvPicPr>
          <p:nvPr/>
        </p:nvPicPr>
        <p:blipFill>
          <a:blip r:embed="rId3"/>
          <a:srcRect l="82500"/>
          <a:stretch>
            <a:fillRect/>
          </a:stretch>
        </p:blipFill>
        <p:spPr bwMode="auto">
          <a:xfrm>
            <a:off x="0" y="0"/>
            <a:ext cx="1404938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Rectangle 12"/>
          <p:cNvSpPr>
            <a:spLocks noChangeArrowheads="1"/>
          </p:cNvSpPr>
          <p:nvPr/>
        </p:nvSpPr>
        <p:spPr bwMode="auto">
          <a:xfrm>
            <a:off x="1187450" y="76201"/>
            <a:ext cx="79565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SzPct val="65000"/>
            </a:pPr>
            <a:r>
              <a:rPr lang="ru-RU" sz="2400" b="1" dirty="0">
                <a:solidFill>
                  <a:srgbClr val="FFFFFF"/>
                </a:solidFill>
              </a:rPr>
              <a:t>Основные подходы к формированию  расходов  местного бюджета</a:t>
            </a:r>
          </a:p>
        </p:txBody>
      </p:sp>
      <p:sp>
        <p:nvSpPr>
          <p:cNvPr id="44038" name="Text Box 9"/>
          <p:cNvSpPr txBox="1">
            <a:spLocks noChangeArrowheads="1"/>
          </p:cNvSpPr>
          <p:nvPr/>
        </p:nvSpPr>
        <p:spPr bwMode="auto">
          <a:xfrm>
            <a:off x="2555875" y="15573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4039" name="Рисунок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414" name="Picture 15" descr="2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415" name="Picture 15" descr="222"/>
          <p:cNvPicPr>
            <a:picLocks noChangeAspect="1" noChangeArrowheads="1"/>
          </p:cNvPicPr>
          <p:nvPr/>
        </p:nvPicPr>
        <p:blipFill>
          <a:blip r:embed="rId4"/>
          <a:srcRect l="82500"/>
          <a:stretch>
            <a:fillRect/>
          </a:stretch>
        </p:blipFill>
        <p:spPr bwMode="auto">
          <a:xfrm>
            <a:off x="0" y="0"/>
            <a:ext cx="1600200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416" name="Прямоугольник 12"/>
          <p:cNvSpPr>
            <a:spLocks noChangeArrowheads="1"/>
          </p:cNvSpPr>
          <p:nvPr/>
        </p:nvSpPr>
        <p:spPr bwMode="auto">
          <a:xfrm>
            <a:off x="900113" y="-26988"/>
            <a:ext cx="8243887" cy="101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09" tIns="45615" rIns="91209" bIns="45615">
            <a:spAutoFit/>
          </a:bodyPr>
          <a:lstStyle/>
          <a:p>
            <a:r>
              <a:rPr lang="ru-RU" altLang="ru-RU" sz="2000" b="1" dirty="0">
                <a:solidFill>
                  <a:srgbClr val="F9F9F9"/>
                </a:solidFill>
              </a:rPr>
              <a:t>Основные параметры  бюджета МО Западнодвинский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муниципальный округ </a:t>
            </a:r>
            <a:r>
              <a:rPr lang="ru-RU" altLang="ru-RU" sz="2000" b="1" dirty="0">
                <a:solidFill>
                  <a:srgbClr val="F9F9F9"/>
                </a:solidFill>
              </a:rPr>
              <a:t>Тверской области в 20</a:t>
            </a:r>
            <a:r>
              <a:rPr lang="en-US" altLang="ru-RU" sz="2000" b="1" dirty="0" smtClean="0">
                <a:solidFill>
                  <a:srgbClr val="F9F9F9"/>
                </a:solidFill>
              </a:rPr>
              <a:t>1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9 </a:t>
            </a:r>
            <a:r>
              <a:rPr lang="ru-RU" altLang="ru-RU" sz="2000" b="1" dirty="0">
                <a:solidFill>
                  <a:srgbClr val="F9F9F9"/>
                </a:solidFill>
              </a:rPr>
              <a:t>– </a:t>
            </a:r>
            <a:r>
              <a:rPr lang="ru-RU" altLang="ru-RU" sz="2000" b="1" dirty="0" smtClean="0">
                <a:solidFill>
                  <a:srgbClr val="F9F9F9"/>
                </a:solidFill>
              </a:rPr>
              <a:t>2021 </a:t>
            </a:r>
            <a:r>
              <a:rPr lang="ru-RU" altLang="ru-RU" sz="2000" b="1" dirty="0">
                <a:solidFill>
                  <a:srgbClr val="F9F9F9"/>
                </a:solidFill>
              </a:rPr>
              <a:t>годах, млн.руб.</a:t>
            </a:r>
          </a:p>
        </p:txBody>
      </p:sp>
      <p:graphicFrame>
        <p:nvGraphicFramePr>
          <p:cNvPr id="58413" name="Диаграмма 8"/>
          <p:cNvGraphicFramePr>
            <a:graphicFrameLocks/>
          </p:cNvGraphicFramePr>
          <p:nvPr/>
        </p:nvGraphicFramePr>
        <p:xfrm>
          <a:off x="217488" y="3711574"/>
          <a:ext cx="8763000" cy="2789259"/>
        </p:xfrm>
        <a:graphic>
          <a:graphicData uri="http://schemas.openxmlformats.org/presentationml/2006/ole">
            <p:oleObj spid="_x0000_s58413" name="Worksheet" r:id="rId5" imgW="5783540" imgH="1630607" progId="Excel.Sheet.8">
              <p:embed/>
            </p:oleObj>
          </a:graphicData>
        </a:graphic>
      </p:graphicFrame>
      <p:graphicFrame>
        <p:nvGraphicFramePr>
          <p:cNvPr id="58487" name="Group 119"/>
          <p:cNvGraphicFramePr>
            <a:graphicFrameLocks noGrp="1"/>
          </p:cNvGraphicFramePr>
          <p:nvPr/>
        </p:nvGraphicFramePr>
        <p:xfrm>
          <a:off x="250824" y="981075"/>
          <a:ext cx="8464579" cy="2503806"/>
        </p:xfrm>
        <a:graphic>
          <a:graphicData uri="http://schemas.openxmlformats.org/drawingml/2006/table">
            <a:tbl>
              <a:tblPr/>
              <a:tblGrid>
                <a:gridCol w="2665650"/>
                <a:gridCol w="1110397"/>
                <a:gridCol w="1103398"/>
                <a:gridCol w="1182212"/>
                <a:gridCol w="1182212"/>
                <a:gridCol w="1220710"/>
              </a:tblGrid>
              <a:tr h="24923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9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Утверждено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Кассовое исполнение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исполнения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409,6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428,9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460,4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472,0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179,0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180,1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179,5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230,6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248,8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281,2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100,2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Расходы, всего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402,8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480,8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473,7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98,5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 профицит)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8486" name="Рисунок 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388" y="0"/>
            <a:ext cx="828675" cy="98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6838</TotalTime>
  <Words>1640</Words>
  <Application>Microsoft Office PowerPoint</Application>
  <PresentationFormat>Экран (4:3)</PresentationFormat>
  <Paragraphs>458</Paragraphs>
  <Slides>33</Slides>
  <Notes>27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7" baseType="lpstr">
      <vt:lpstr>Тема Office</vt:lpstr>
      <vt:lpstr>Оформление по умолчанию</vt:lpstr>
      <vt:lpstr>9_Оформление по умолчанию</vt:lpstr>
      <vt:lpstr>Worksheet</vt:lpstr>
      <vt:lpstr>Слайд 1</vt:lpstr>
      <vt:lpstr>Слайд 2</vt:lpstr>
      <vt:lpstr>Слайд 3</vt:lpstr>
      <vt:lpstr>ЧТО ТАКОЕ МУНИЦИПАЛЬНЫЙ БЮДЖЕТ?</vt:lpstr>
      <vt:lpstr>ЭТАПЫ БЮДЖЕТНОГО ПРОЦЕССА</vt:lpstr>
      <vt:lpstr>Слайд 6</vt:lpstr>
      <vt:lpstr>  </vt:lpstr>
      <vt:lpstr>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Company>DepFin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Сажина Г.А.</dc:creator>
  <cp:lastModifiedBy>1</cp:lastModifiedBy>
  <cp:revision>600</cp:revision>
  <dcterms:created xsi:type="dcterms:W3CDTF">2013-11-12T06:41:49Z</dcterms:created>
  <dcterms:modified xsi:type="dcterms:W3CDTF">2022-04-28T08:19:34Z</dcterms:modified>
</cp:coreProperties>
</file>