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1" r:id="rId2"/>
    <p:sldId id="310" r:id="rId3"/>
    <p:sldId id="345" r:id="rId4"/>
    <p:sldId id="358" r:id="rId5"/>
    <p:sldId id="257" r:id="rId6"/>
    <p:sldId id="260" r:id="rId7"/>
    <p:sldId id="344" r:id="rId8"/>
    <p:sldId id="620" r:id="rId9"/>
    <p:sldId id="408" r:id="rId10"/>
    <p:sldId id="406" r:id="rId11"/>
    <p:sldId id="621" r:id="rId12"/>
    <p:sldId id="409" r:id="rId13"/>
    <p:sldId id="276" r:id="rId14"/>
    <p:sldId id="353" r:id="rId15"/>
    <p:sldId id="363" r:id="rId16"/>
    <p:sldId id="366" r:id="rId17"/>
    <p:sldId id="352" r:id="rId18"/>
    <p:sldId id="354" r:id="rId19"/>
    <p:sldId id="624" r:id="rId20"/>
    <p:sldId id="625" r:id="rId21"/>
    <p:sldId id="622" r:id="rId22"/>
  </p:sldIdLst>
  <p:sldSz cx="12192000" cy="6858000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6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вердлов Алексей Викторович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6EFCE"/>
    <a:srgbClr val="E2F1F6"/>
    <a:srgbClr val="F9E98E"/>
    <a:srgbClr val="E6B9B8"/>
    <a:srgbClr val="B6AE80"/>
    <a:srgbClr val="DDE9F7"/>
    <a:srgbClr val="FFCC66"/>
    <a:srgbClr val="0A9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6374" autoAdjust="0"/>
  </p:normalViewPr>
  <p:slideViewPr>
    <p:cSldViewPr>
      <p:cViewPr>
        <p:scale>
          <a:sx n="76" d="100"/>
          <a:sy n="76" d="100"/>
        </p:scale>
        <p:origin x="-96" y="-798"/>
      </p:cViewPr>
      <p:guideLst>
        <p:guide orient="horz" pos="2160"/>
        <p:guide orient="horz" pos="22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43"/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F975A-A652-451F-BAD3-5DAFF7FECBAE}" type="doc">
      <dgm:prSet loTypeId="urn:microsoft.com/office/officeart/2005/8/layout/lProcess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404061-F162-4F94-84D7-DEFE918D8E9A}">
      <dgm:prSet phldrT="[Текст]" custT="1"/>
      <dgm:spPr>
        <a:solidFill>
          <a:srgbClr val="DDE9F7"/>
        </a:solidFill>
      </dgm:spPr>
      <dgm:t>
        <a:bodyPr/>
        <a:lstStyle/>
        <a:p>
          <a:pPr algn="ctr"/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ФИНАНСОВЫЕ МЕРЫ ПОДДЕРЖКИ</a:t>
          </a:r>
        </a:p>
      </dgm:t>
    </dgm:pt>
    <dgm:pt modelId="{82A6DE38-B317-4236-81F5-4EDDFCE3951E}" type="parTrans" cxnId="{F449E643-030C-43D0-A66A-F4A48060020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B94A10-EB6D-4BD5-8F4F-5EB9153641C0}" type="sibTrans" cxnId="{F449E643-030C-43D0-A66A-F4A48060020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9AD1A-9B6E-48E9-BE56-96C6FC88931B}">
      <dgm:prSet phldrT="[Текст]"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Новые займы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бизнеса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(пополнение оборотного капитала, развитие туристической отрасли, реализация программ импортозамещения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выпуска новой продукции)</a:t>
          </a:r>
        </a:p>
      </dgm:t>
    </dgm:pt>
    <dgm:pt modelId="{2E48AD65-24ED-47D4-9A5E-F09C954E6AFA}" type="parTrans" cxnId="{EB58EBDC-89C4-43B4-AD29-697CCD9B48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2EA819-FB2D-4854-A313-6EE844583DF2}" type="sibTrans" cxnId="{EB58EBDC-89C4-43B4-AD29-697CCD9B48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7559B-23FC-4C4C-9EC8-9BF025F6E8D7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8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2.ОБЩЕСИСТЕМНЫЕ 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МЕРЫ ПОДДЕРЖКИ</a:t>
          </a:r>
        </a:p>
      </dgm:t>
    </dgm:pt>
    <dgm:pt modelId="{A578C6E0-1C65-4DCA-8CF9-F4B7DB8E9F96}" type="parTrans" cxnId="{CF7EE16C-F043-440D-ACBB-00FEF9423C8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AB87F-881D-407F-8157-0824D1AF1316}" type="sibTrans" cxnId="{CF7EE16C-F043-440D-ACBB-00FEF9423C8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BBEA07-C623-49BF-9419-FE006BFFA99B}">
      <dgm:prSet phldrT="[Текст]"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оперативной группы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Минэкономразвития области при Штабе</a:t>
          </a:r>
        </a:p>
      </dgm:t>
    </dgm:pt>
    <dgm:pt modelId="{218B7B81-F883-4E82-996F-E5DE49CAC627}" type="parTrans" cxnId="{174D7940-6F68-434B-8AD8-EDB2306743B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96C215-A4C2-4D6A-B969-7C8DD8D8D706}" type="sibTrans" cxnId="{174D7940-6F68-434B-8AD8-EDB2306743B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3195F-3858-4969-9751-6E5AFD51FE7E}">
      <dgm:prSet phldrT="[Текст]" custT="1"/>
      <dgm:spPr>
        <a:solidFill>
          <a:schemeClr val="bg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учетом </a:t>
          </a:r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</a:p>
        <a:p>
          <a:pPr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бизнес-сообщества, общественных объединений и институтов развития предпринимательства </a:t>
          </a:r>
        </a:p>
      </dgm:t>
    </dgm:pt>
    <dgm:pt modelId="{93E2CE15-F10A-4A6E-B52F-077C7E5ED5A7}" type="parTrans" cxnId="{806D89A9-F781-484E-B7CE-277E0A8AD8B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9D9BAD-520B-449C-8E38-50734D46E1EF}" type="sibTrans" cxnId="{806D89A9-F781-484E-B7CE-277E0A8AD8B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4A99F-BB01-46A0-A060-22A71030DACC}">
      <dgm:prSet phldrT="[Текст]"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Программа 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субсидирования процентных ставок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кредитам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реализацию инвестиционных проектов</a:t>
          </a:r>
        </a:p>
      </dgm:t>
    </dgm:pt>
    <dgm:pt modelId="{9D601F86-1E35-4A00-B06A-19A7F5D02A5E}" type="parTrans" cxnId="{62B83179-122B-4F00-808E-3EEAC11E4194}">
      <dgm:prSet/>
      <dgm:spPr/>
      <dgm:t>
        <a:bodyPr/>
        <a:lstStyle/>
        <a:p>
          <a:endParaRPr lang="ru-RU" sz="2400"/>
        </a:p>
      </dgm:t>
    </dgm:pt>
    <dgm:pt modelId="{D2DC001D-0C61-4F98-A0CD-0E52771A8BC2}" type="sibTrans" cxnId="{62B83179-122B-4F00-808E-3EEAC11E4194}">
      <dgm:prSet/>
      <dgm:spPr/>
      <dgm:t>
        <a:bodyPr/>
        <a:lstStyle/>
        <a:p>
          <a:endParaRPr lang="ru-RU" sz="2400"/>
        </a:p>
      </dgm:t>
    </dgm:pt>
    <dgm:pt modelId="{AD7F18F5-260B-4FC1-BCE5-16CD40B42C32}">
      <dgm:prSet phldrT="[Текст]"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Комиссии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финансовому оздоровлению 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предприятий</a:t>
          </a:r>
        </a:p>
      </dgm:t>
    </dgm:pt>
    <dgm:pt modelId="{CF9FF843-9418-4519-B60D-053F57C72CE1}" type="parTrans" cxnId="{95077F02-E767-4666-A95A-33D32F50E3EF}">
      <dgm:prSet/>
      <dgm:spPr/>
      <dgm:t>
        <a:bodyPr/>
        <a:lstStyle/>
        <a:p>
          <a:endParaRPr lang="ru-RU" sz="2400"/>
        </a:p>
      </dgm:t>
    </dgm:pt>
    <dgm:pt modelId="{852A9132-3E7F-4286-9B40-7BD2865FB288}" type="sibTrans" cxnId="{95077F02-E767-4666-A95A-33D32F50E3EF}">
      <dgm:prSet/>
      <dgm:spPr/>
      <dgm:t>
        <a:bodyPr/>
        <a:lstStyle/>
        <a:p>
          <a:endParaRPr lang="ru-RU" sz="2400"/>
        </a:p>
      </dgm:t>
    </dgm:pt>
    <dgm:pt modelId="{E8E7101C-FF71-42A4-AC12-808DD6E75E75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внутрирегиональной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кооперации </a:t>
          </a:r>
        </a:p>
      </dgm:t>
    </dgm:pt>
    <dgm:pt modelId="{3A598D7A-BD6A-4765-9BC8-B73D9F356CA4}" type="parTrans" cxnId="{018CC25A-844B-4D22-8855-55E8C1BD7182}">
      <dgm:prSet/>
      <dgm:spPr/>
      <dgm:t>
        <a:bodyPr/>
        <a:lstStyle/>
        <a:p>
          <a:endParaRPr lang="ru-RU" sz="2400"/>
        </a:p>
      </dgm:t>
    </dgm:pt>
    <dgm:pt modelId="{F0C5D14F-B850-4799-BF07-8B65520A19EF}" type="sibTrans" cxnId="{018CC25A-844B-4D22-8855-55E8C1BD7182}">
      <dgm:prSet/>
      <dgm:spPr/>
      <dgm:t>
        <a:bodyPr/>
        <a:lstStyle/>
        <a:p>
          <a:endParaRPr lang="ru-RU" sz="2400"/>
        </a:p>
      </dgm:t>
    </dgm:pt>
    <dgm:pt modelId="{229596AC-6BF6-4560-8D0F-7D8A088DF57F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 </a:t>
          </a:r>
          <a:r>
            <a:rPr lang="ru-RU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компетенций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разработке новых продуктов </a:t>
          </a:r>
        </a:p>
      </dgm:t>
    </dgm:pt>
    <dgm:pt modelId="{46277F02-85EA-4F2C-8962-FC0AEAEE8452}" type="parTrans" cxnId="{5C32ADB2-ECC7-4798-8CFC-1D5984481C53}">
      <dgm:prSet/>
      <dgm:spPr/>
      <dgm:t>
        <a:bodyPr/>
        <a:lstStyle/>
        <a:p>
          <a:endParaRPr lang="ru-RU" sz="2400"/>
        </a:p>
      </dgm:t>
    </dgm:pt>
    <dgm:pt modelId="{48837B10-FF90-402B-B6EF-56BEB030B98E}" type="sibTrans" cxnId="{5C32ADB2-ECC7-4798-8CFC-1D5984481C53}">
      <dgm:prSet/>
      <dgm:spPr/>
      <dgm:t>
        <a:bodyPr/>
        <a:lstStyle/>
        <a:p>
          <a:endParaRPr lang="ru-RU" sz="2400"/>
        </a:p>
      </dgm:t>
    </dgm:pt>
    <dgm:pt modelId="{8506BA2A-B893-4F43-978D-EE0BCB36E8ED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компетенций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поддержке экспорта </a:t>
          </a:r>
        </a:p>
      </dgm:t>
    </dgm:pt>
    <dgm:pt modelId="{7E9AEEDE-73EE-47BC-9199-15FF2ADE16A5}" type="parTrans" cxnId="{23813A08-8BCC-470A-BF86-5C61A567E50B}">
      <dgm:prSet/>
      <dgm:spPr/>
      <dgm:t>
        <a:bodyPr/>
        <a:lstStyle/>
        <a:p>
          <a:endParaRPr lang="ru-RU" sz="2400"/>
        </a:p>
      </dgm:t>
    </dgm:pt>
    <dgm:pt modelId="{CA1357DC-FC7A-46A2-BF73-E8B210BB2787}" type="sibTrans" cxnId="{23813A08-8BCC-470A-BF86-5C61A567E50B}">
      <dgm:prSet/>
      <dgm:spPr/>
      <dgm:t>
        <a:bodyPr/>
        <a:lstStyle/>
        <a:p>
          <a:endParaRPr lang="ru-RU" sz="2400"/>
        </a:p>
      </dgm:t>
    </dgm:pt>
    <dgm:pt modelId="{013251EE-A22D-4982-8224-5D86C53FE7DC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ОБРАЩЕНИЯ </a:t>
          </a:r>
        </a:p>
        <a:p>
          <a:pPr algn="ctr"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ФЕДЕРАЛЬНЫЕ ОРГАНЫ ВЛАСТИ</a:t>
          </a:r>
        </a:p>
      </dgm:t>
    </dgm:pt>
    <dgm:pt modelId="{37F6B874-78DA-4CF4-987A-0370C17F9078}" type="sibTrans" cxnId="{B846210A-B4B3-412D-AEF5-1B31BDF0EE0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D881D-D197-4D56-BAE8-74100307E0C2}" type="parTrans" cxnId="{B846210A-B4B3-412D-AEF5-1B31BDF0EE0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76CAE-AA36-4FD7-89F3-9111BD6F51D7}" type="pres">
      <dgm:prSet presAssocID="{810F975A-A652-451F-BAD3-5DAFF7FECB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3922EF-3E8C-4776-9C57-21982139C50F}" type="pres">
      <dgm:prSet presAssocID="{0D404061-F162-4F94-84D7-DEFE918D8E9A}" presName="compNode" presStyleCnt="0"/>
      <dgm:spPr/>
    </dgm:pt>
    <dgm:pt modelId="{20554891-2106-4261-8F15-44B0CC09CFEE}" type="pres">
      <dgm:prSet presAssocID="{0D404061-F162-4F94-84D7-DEFE918D8E9A}" presName="aNode" presStyleLbl="bgShp" presStyleIdx="0" presStyleCnt="3" custLinFactNeighborX="-100" custLinFactNeighborY="-2181"/>
      <dgm:spPr/>
      <dgm:t>
        <a:bodyPr/>
        <a:lstStyle/>
        <a:p>
          <a:endParaRPr lang="ru-RU"/>
        </a:p>
      </dgm:t>
    </dgm:pt>
    <dgm:pt modelId="{27979215-55A6-4295-BB40-0D281C1FAB94}" type="pres">
      <dgm:prSet presAssocID="{0D404061-F162-4F94-84D7-DEFE918D8E9A}" presName="textNode" presStyleLbl="bgShp" presStyleIdx="0" presStyleCnt="3"/>
      <dgm:spPr/>
      <dgm:t>
        <a:bodyPr/>
        <a:lstStyle/>
        <a:p>
          <a:endParaRPr lang="ru-RU"/>
        </a:p>
      </dgm:t>
    </dgm:pt>
    <dgm:pt modelId="{EAD1D196-CBBA-464F-92ED-15DB0F7712CD}" type="pres">
      <dgm:prSet presAssocID="{0D404061-F162-4F94-84D7-DEFE918D8E9A}" presName="compChildNode" presStyleCnt="0"/>
      <dgm:spPr/>
    </dgm:pt>
    <dgm:pt modelId="{29E07D12-1198-40F9-B6F2-CC42862386EB}" type="pres">
      <dgm:prSet presAssocID="{0D404061-F162-4F94-84D7-DEFE918D8E9A}" presName="theInnerList" presStyleCnt="0"/>
      <dgm:spPr/>
    </dgm:pt>
    <dgm:pt modelId="{D80AEDB7-C2DB-4780-B39C-3DA2630B5D3F}" type="pres">
      <dgm:prSet presAssocID="{AD79AD1A-9B6E-48E9-BE56-96C6FC88931B}" presName="childNode" presStyleLbl="node1" presStyleIdx="0" presStyleCnt="8" custScaleX="108210" custScaleY="742702" custLinFactY="-30294" custLinFactNeighborX="-22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A2A12-D48F-489A-9E07-D21FA53EB9BD}" type="pres">
      <dgm:prSet presAssocID="{AD79AD1A-9B6E-48E9-BE56-96C6FC88931B}" presName="aSpace2" presStyleCnt="0"/>
      <dgm:spPr/>
    </dgm:pt>
    <dgm:pt modelId="{7A2EE5C9-77E7-4813-BA7C-0E4C9C16B142}" type="pres">
      <dgm:prSet presAssocID="{D174A99F-BB01-46A0-A060-22A71030DACC}" presName="childNode" presStyleLbl="node1" presStyleIdx="1" presStyleCnt="8" custScaleX="108210" custScaleY="589154" custLinFactNeighborX="-506" custLinFactNeighborY="9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9C800-048B-4C88-A729-22374D38987C}" type="pres">
      <dgm:prSet presAssocID="{0D404061-F162-4F94-84D7-DEFE918D8E9A}" presName="aSpace" presStyleCnt="0"/>
      <dgm:spPr/>
    </dgm:pt>
    <dgm:pt modelId="{D98BFA91-2890-42A6-8A28-B52B965C7945}" type="pres">
      <dgm:prSet presAssocID="{28F7559B-23FC-4C4C-9EC8-9BF025F6E8D7}" presName="compNode" presStyleCnt="0"/>
      <dgm:spPr/>
    </dgm:pt>
    <dgm:pt modelId="{906F2A97-D61F-4FF6-BFD0-D499637DCD6D}" type="pres">
      <dgm:prSet presAssocID="{28F7559B-23FC-4C4C-9EC8-9BF025F6E8D7}" presName="aNode" presStyleLbl="bgShp" presStyleIdx="1" presStyleCnt="3" custScaleX="113968"/>
      <dgm:spPr/>
      <dgm:t>
        <a:bodyPr/>
        <a:lstStyle/>
        <a:p>
          <a:endParaRPr lang="ru-RU"/>
        </a:p>
      </dgm:t>
    </dgm:pt>
    <dgm:pt modelId="{948E355B-A013-43FC-AD79-E6EAAD472847}" type="pres">
      <dgm:prSet presAssocID="{28F7559B-23FC-4C4C-9EC8-9BF025F6E8D7}" presName="textNode" presStyleLbl="bgShp" presStyleIdx="1" presStyleCnt="3"/>
      <dgm:spPr/>
      <dgm:t>
        <a:bodyPr/>
        <a:lstStyle/>
        <a:p>
          <a:endParaRPr lang="ru-RU"/>
        </a:p>
      </dgm:t>
    </dgm:pt>
    <dgm:pt modelId="{533548D6-B67D-4207-A909-E95409644952}" type="pres">
      <dgm:prSet presAssocID="{28F7559B-23FC-4C4C-9EC8-9BF025F6E8D7}" presName="compChildNode" presStyleCnt="0"/>
      <dgm:spPr/>
    </dgm:pt>
    <dgm:pt modelId="{C06BAB35-A9B2-4F94-8D33-95B6BA6BCAF0}" type="pres">
      <dgm:prSet presAssocID="{28F7559B-23FC-4C4C-9EC8-9BF025F6E8D7}" presName="theInnerList" presStyleCnt="0"/>
      <dgm:spPr/>
    </dgm:pt>
    <dgm:pt modelId="{DA23885B-DF7D-4E64-B47D-9FD2D517281D}" type="pres">
      <dgm:prSet presAssocID="{82BBEA07-C623-49BF-9419-FE006BFFA99B}" presName="childNode" presStyleLbl="node1" presStyleIdx="2" presStyleCnt="8" custScaleX="105480" custScaleY="265977" custLinFactY="-44478" custLinFactNeighborX="3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05F4E-0D74-421A-AECD-E16FC0D7AC40}" type="pres">
      <dgm:prSet presAssocID="{82BBEA07-C623-49BF-9419-FE006BFFA99B}" presName="aSpace2" presStyleCnt="0"/>
      <dgm:spPr/>
    </dgm:pt>
    <dgm:pt modelId="{36316F3D-489F-45D5-B7C6-B00C6505C443}" type="pres">
      <dgm:prSet presAssocID="{AD7F18F5-260B-4FC1-BCE5-16CD40B42C32}" presName="childNode" presStyleLbl="node1" presStyleIdx="3" presStyleCnt="8" custScaleX="105480" custScaleY="214005" custLinFactY="-20247" custLinFactNeighborX="3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501B6-79CD-4647-BDB1-CAB465D88268}" type="pres">
      <dgm:prSet presAssocID="{AD7F18F5-260B-4FC1-BCE5-16CD40B42C32}" presName="aSpace2" presStyleCnt="0"/>
      <dgm:spPr/>
    </dgm:pt>
    <dgm:pt modelId="{2FCB8A5A-FEBE-457C-B3B8-6D6EF78586DD}" type="pres">
      <dgm:prSet presAssocID="{E8E7101C-FF71-42A4-AC12-808DD6E75E75}" presName="childNode" presStyleLbl="node1" presStyleIdx="4" presStyleCnt="8" custScaleX="105480" custScaleY="229161" custLinFactNeighborX="359" custLinFactNeighborY="-28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4077B-10B5-46B6-BD20-3BD74965933B}" type="pres">
      <dgm:prSet presAssocID="{E8E7101C-FF71-42A4-AC12-808DD6E75E75}" presName="aSpace2" presStyleCnt="0"/>
      <dgm:spPr/>
    </dgm:pt>
    <dgm:pt modelId="{9F65CD18-CB5C-4C43-B123-CC77E9362143}" type="pres">
      <dgm:prSet presAssocID="{229596AC-6BF6-4560-8D0F-7D8A088DF57F}" presName="childNode" presStyleLbl="node1" presStyleIdx="5" presStyleCnt="8" custScaleX="105480" custScaleY="212337" custLinFactNeighborX="359" custLinFactNeighborY="74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D8F32-F42D-459A-9400-057752DB3C7B}" type="pres">
      <dgm:prSet presAssocID="{229596AC-6BF6-4560-8D0F-7D8A088DF57F}" presName="aSpace2" presStyleCnt="0"/>
      <dgm:spPr/>
    </dgm:pt>
    <dgm:pt modelId="{C7437B71-0444-40B2-B2E6-A53C45A202BD}" type="pres">
      <dgm:prSet presAssocID="{8506BA2A-B893-4F43-978D-EE0BCB36E8ED}" presName="childNode" presStyleLbl="node1" presStyleIdx="6" presStyleCnt="8" custScaleX="105480" custScaleY="221505" custLinFactY="17652" custLinFactNeighborX="35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FC7B1-A816-4CCF-AACC-92F1793B3098}" type="pres">
      <dgm:prSet presAssocID="{28F7559B-23FC-4C4C-9EC8-9BF025F6E8D7}" presName="aSpace" presStyleCnt="0"/>
      <dgm:spPr/>
    </dgm:pt>
    <dgm:pt modelId="{255DFA22-824F-40AF-8513-9AFB132051A9}" type="pres">
      <dgm:prSet presAssocID="{013251EE-A22D-4982-8224-5D86C53FE7DC}" presName="compNode" presStyleCnt="0"/>
      <dgm:spPr/>
    </dgm:pt>
    <dgm:pt modelId="{F52BE8D2-F939-4EE7-84E1-4DE31988BDDD}" type="pres">
      <dgm:prSet presAssocID="{013251EE-A22D-4982-8224-5D86C53FE7DC}" presName="aNode" presStyleLbl="bgShp" presStyleIdx="2" presStyleCnt="3" custScaleX="100093" custLinFactNeighborY="1363"/>
      <dgm:spPr/>
      <dgm:t>
        <a:bodyPr/>
        <a:lstStyle/>
        <a:p>
          <a:endParaRPr lang="ru-RU"/>
        </a:p>
      </dgm:t>
    </dgm:pt>
    <dgm:pt modelId="{80EC7CF1-ACCF-4B33-A6B5-F550A0F7DC1D}" type="pres">
      <dgm:prSet presAssocID="{013251EE-A22D-4982-8224-5D86C53FE7DC}" presName="textNode" presStyleLbl="bgShp" presStyleIdx="2" presStyleCnt="3"/>
      <dgm:spPr/>
      <dgm:t>
        <a:bodyPr/>
        <a:lstStyle/>
        <a:p>
          <a:endParaRPr lang="ru-RU"/>
        </a:p>
      </dgm:t>
    </dgm:pt>
    <dgm:pt modelId="{9E271EFE-54B8-4724-A322-201EEBED71E2}" type="pres">
      <dgm:prSet presAssocID="{013251EE-A22D-4982-8224-5D86C53FE7DC}" presName="compChildNode" presStyleCnt="0"/>
      <dgm:spPr/>
    </dgm:pt>
    <dgm:pt modelId="{6C3598F4-77BF-499A-9C04-C7F7BBADDF25}" type="pres">
      <dgm:prSet presAssocID="{013251EE-A22D-4982-8224-5D86C53FE7DC}" presName="theInnerList" presStyleCnt="0"/>
      <dgm:spPr/>
    </dgm:pt>
    <dgm:pt modelId="{E4867C9A-1815-4292-A5AC-A58B75D40EDB}" type="pres">
      <dgm:prSet presAssocID="{E133195F-3858-4969-9751-6E5AFD51FE7E}" presName="childNode" presStyleLbl="node1" presStyleIdx="7" presStyleCnt="8" custScaleX="113772" custScaleY="106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B8D72-BAF9-4CEF-8088-1EC01EFD12C3}" type="presOf" srcId="{0D404061-F162-4F94-84D7-DEFE918D8E9A}" destId="{20554891-2106-4261-8F15-44B0CC09CFEE}" srcOrd="0" destOrd="0" presId="urn:microsoft.com/office/officeart/2005/8/layout/lProcess2#1"/>
    <dgm:cxn modelId="{EB58EBDC-89C4-43B4-AD29-697CCD9B48C5}" srcId="{0D404061-F162-4F94-84D7-DEFE918D8E9A}" destId="{AD79AD1A-9B6E-48E9-BE56-96C6FC88931B}" srcOrd="0" destOrd="0" parTransId="{2E48AD65-24ED-47D4-9A5E-F09C954E6AFA}" sibTransId="{6C2EA819-FB2D-4854-A313-6EE844583DF2}"/>
    <dgm:cxn modelId="{D8C4596B-1832-4496-A0A8-DEBBB09D2FD4}" type="presOf" srcId="{AD7F18F5-260B-4FC1-BCE5-16CD40B42C32}" destId="{36316F3D-489F-45D5-B7C6-B00C6505C443}" srcOrd="0" destOrd="0" presId="urn:microsoft.com/office/officeart/2005/8/layout/lProcess2#1"/>
    <dgm:cxn modelId="{6DCAA14E-FA12-48CF-97C8-78604988C3FC}" type="presOf" srcId="{0D404061-F162-4F94-84D7-DEFE918D8E9A}" destId="{27979215-55A6-4295-BB40-0D281C1FAB94}" srcOrd="1" destOrd="0" presId="urn:microsoft.com/office/officeart/2005/8/layout/lProcess2#1"/>
    <dgm:cxn modelId="{BC5A3E5B-8BC9-41EF-ADCA-0841EEE5A05B}" type="presOf" srcId="{229596AC-6BF6-4560-8D0F-7D8A088DF57F}" destId="{9F65CD18-CB5C-4C43-B123-CC77E9362143}" srcOrd="0" destOrd="0" presId="urn:microsoft.com/office/officeart/2005/8/layout/lProcess2#1"/>
    <dgm:cxn modelId="{62B83179-122B-4F00-808E-3EEAC11E4194}" srcId="{0D404061-F162-4F94-84D7-DEFE918D8E9A}" destId="{D174A99F-BB01-46A0-A060-22A71030DACC}" srcOrd="1" destOrd="0" parTransId="{9D601F86-1E35-4A00-B06A-19A7F5D02A5E}" sibTransId="{D2DC001D-0C61-4F98-A0CD-0E52771A8BC2}"/>
    <dgm:cxn modelId="{CF7EE16C-F043-440D-ACBB-00FEF9423C8C}" srcId="{810F975A-A652-451F-BAD3-5DAFF7FECBAE}" destId="{28F7559B-23FC-4C4C-9EC8-9BF025F6E8D7}" srcOrd="1" destOrd="0" parTransId="{A578C6E0-1C65-4DCA-8CF9-F4B7DB8E9F96}" sibTransId="{634AB87F-881D-407F-8157-0824D1AF1316}"/>
    <dgm:cxn modelId="{C992F522-A3C9-4522-A21B-85BA218BBE02}" type="presOf" srcId="{28F7559B-23FC-4C4C-9EC8-9BF025F6E8D7}" destId="{906F2A97-D61F-4FF6-BFD0-D499637DCD6D}" srcOrd="0" destOrd="0" presId="urn:microsoft.com/office/officeart/2005/8/layout/lProcess2#1"/>
    <dgm:cxn modelId="{174D7940-6F68-434B-8AD8-EDB2306743BC}" srcId="{28F7559B-23FC-4C4C-9EC8-9BF025F6E8D7}" destId="{82BBEA07-C623-49BF-9419-FE006BFFA99B}" srcOrd="0" destOrd="0" parTransId="{218B7B81-F883-4E82-996F-E5DE49CAC627}" sibTransId="{CA96C215-A4C2-4D6A-B969-7C8DD8D8D706}"/>
    <dgm:cxn modelId="{F67B0EBB-BEC2-484E-A5BB-ABA17FC41FAF}" type="presOf" srcId="{013251EE-A22D-4982-8224-5D86C53FE7DC}" destId="{80EC7CF1-ACCF-4B33-A6B5-F550A0F7DC1D}" srcOrd="1" destOrd="0" presId="urn:microsoft.com/office/officeart/2005/8/layout/lProcess2#1"/>
    <dgm:cxn modelId="{23813A08-8BCC-470A-BF86-5C61A567E50B}" srcId="{28F7559B-23FC-4C4C-9EC8-9BF025F6E8D7}" destId="{8506BA2A-B893-4F43-978D-EE0BCB36E8ED}" srcOrd="4" destOrd="0" parTransId="{7E9AEEDE-73EE-47BC-9199-15FF2ADE16A5}" sibTransId="{CA1357DC-FC7A-46A2-BF73-E8B210BB2787}"/>
    <dgm:cxn modelId="{A613B8F7-3946-4058-B304-18A1B8651843}" type="presOf" srcId="{D174A99F-BB01-46A0-A060-22A71030DACC}" destId="{7A2EE5C9-77E7-4813-BA7C-0E4C9C16B142}" srcOrd="0" destOrd="0" presId="urn:microsoft.com/office/officeart/2005/8/layout/lProcess2#1"/>
    <dgm:cxn modelId="{B846210A-B4B3-412D-AEF5-1B31BDF0EE0A}" srcId="{810F975A-A652-451F-BAD3-5DAFF7FECBAE}" destId="{013251EE-A22D-4982-8224-5D86C53FE7DC}" srcOrd="2" destOrd="0" parTransId="{A18D881D-D197-4D56-BAE8-74100307E0C2}" sibTransId="{37F6B874-78DA-4CF4-987A-0370C17F9078}"/>
    <dgm:cxn modelId="{018CC25A-844B-4D22-8855-55E8C1BD7182}" srcId="{28F7559B-23FC-4C4C-9EC8-9BF025F6E8D7}" destId="{E8E7101C-FF71-42A4-AC12-808DD6E75E75}" srcOrd="2" destOrd="0" parTransId="{3A598D7A-BD6A-4765-9BC8-B73D9F356CA4}" sibTransId="{F0C5D14F-B850-4799-BF07-8B65520A19EF}"/>
    <dgm:cxn modelId="{A9E11AE3-8DEE-4401-80BA-D2C51195F4AA}" type="presOf" srcId="{82BBEA07-C623-49BF-9419-FE006BFFA99B}" destId="{DA23885B-DF7D-4E64-B47D-9FD2D517281D}" srcOrd="0" destOrd="0" presId="urn:microsoft.com/office/officeart/2005/8/layout/lProcess2#1"/>
    <dgm:cxn modelId="{DADA28D5-6CBD-4771-B73E-1ACDB1AF5680}" type="presOf" srcId="{013251EE-A22D-4982-8224-5D86C53FE7DC}" destId="{F52BE8D2-F939-4EE7-84E1-4DE31988BDDD}" srcOrd="0" destOrd="0" presId="urn:microsoft.com/office/officeart/2005/8/layout/lProcess2#1"/>
    <dgm:cxn modelId="{806D89A9-F781-484E-B7CE-277E0A8AD8B5}" srcId="{013251EE-A22D-4982-8224-5D86C53FE7DC}" destId="{E133195F-3858-4969-9751-6E5AFD51FE7E}" srcOrd="0" destOrd="0" parTransId="{93E2CE15-F10A-4A6E-B52F-077C7E5ED5A7}" sibTransId="{769D9BAD-520B-449C-8E38-50734D46E1EF}"/>
    <dgm:cxn modelId="{9EDC401D-6373-4121-BEC5-FA1483767A22}" type="presOf" srcId="{E8E7101C-FF71-42A4-AC12-808DD6E75E75}" destId="{2FCB8A5A-FEBE-457C-B3B8-6D6EF78586DD}" srcOrd="0" destOrd="0" presId="urn:microsoft.com/office/officeart/2005/8/layout/lProcess2#1"/>
    <dgm:cxn modelId="{5C32ADB2-ECC7-4798-8CFC-1D5984481C53}" srcId="{28F7559B-23FC-4C4C-9EC8-9BF025F6E8D7}" destId="{229596AC-6BF6-4560-8D0F-7D8A088DF57F}" srcOrd="3" destOrd="0" parTransId="{46277F02-85EA-4F2C-8962-FC0AEAEE8452}" sibTransId="{48837B10-FF90-402B-B6EF-56BEB030B98E}"/>
    <dgm:cxn modelId="{551FADDD-B5A9-463B-A4C7-9350D8C1F94E}" type="presOf" srcId="{28F7559B-23FC-4C4C-9EC8-9BF025F6E8D7}" destId="{948E355B-A013-43FC-AD79-E6EAAD472847}" srcOrd="1" destOrd="0" presId="urn:microsoft.com/office/officeart/2005/8/layout/lProcess2#1"/>
    <dgm:cxn modelId="{F449E643-030C-43D0-A66A-F4A480600209}" srcId="{810F975A-A652-451F-BAD3-5DAFF7FECBAE}" destId="{0D404061-F162-4F94-84D7-DEFE918D8E9A}" srcOrd="0" destOrd="0" parTransId="{82A6DE38-B317-4236-81F5-4EDDFCE3951E}" sibTransId="{C7B94A10-EB6D-4BD5-8F4F-5EB9153641C0}"/>
    <dgm:cxn modelId="{B01203AB-AA49-4C5D-91D5-03358B865FD8}" type="presOf" srcId="{810F975A-A652-451F-BAD3-5DAFF7FECBAE}" destId="{26476CAE-AA36-4FD7-89F3-9111BD6F51D7}" srcOrd="0" destOrd="0" presId="urn:microsoft.com/office/officeart/2005/8/layout/lProcess2#1"/>
    <dgm:cxn modelId="{796C110C-65AF-4078-B321-4B4CE06D5644}" type="presOf" srcId="{8506BA2A-B893-4F43-978D-EE0BCB36E8ED}" destId="{C7437B71-0444-40B2-B2E6-A53C45A202BD}" srcOrd="0" destOrd="0" presId="urn:microsoft.com/office/officeart/2005/8/layout/lProcess2#1"/>
    <dgm:cxn modelId="{87BF00FE-B6E8-40DF-94AB-4D7EF480EEB8}" type="presOf" srcId="{E133195F-3858-4969-9751-6E5AFD51FE7E}" destId="{E4867C9A-1815-4292-A5AC-A58B75D40EDB}" srcOrd="0" destOrd="0" presId="urn:microsoft.com/office/officeart/2005/8/layout/lProcess2#1"/>
    <dgm:cxn modelId="{A3AA2C8A-AAD8-4603-9ADB-D596AC70B86A}" type="presOf" srcId="{AD79AD1A-9B6E-48E9-BE56-96C6FC88931B}" destId="{D80AEDB7-C2DB-4780-B39C-3DA2630B5D3F}" srcOrd="0" destOrd="0" presId="urn:microsoft.com/office/officeart/2005/8/layout/lProcess2#1"/>
    <dgm:cxn modelId="{95077F02-E767-4666-A95A-33D32F50E3EF}" srcId="{28F7559B-23FC-4C4C-9EC8-9BF025F6E8D7}" destId="{AD7F18F5-260B-4FC1-BCE5-16CD40B42C32}" srcOrd="1" destOrd="0" parTransId="{CF9FF843-9418-4519-B60D-053F57C72CE1}" sibTransId="{852A9132-3E7F-4286-9B40-7BD2865FB288}"/>
    <dgm:cxn modelId="{E36CC7A4-08DE-403B-84CB-A43921577010}" type="presParOf" srcId="{26476CAE-AA36-4FD7-89F3-9111BD6F51D7}" destId="{963922EF-3E8C-4776-9C57-21982139C50F}" srcOrd="0" destOrd="0" presId="urn:microsoft.com/office/officeart/2005/8/layout/lProcess2#1"/>
    <dgm:cxn modelId="{12F20AEA-F336-4D39-9CFA-BE01FBECCE4D}" type="presParOf" srcId="{963922EF-3E8C-4776-9C57-21982139C50F}" destId="{20554891-2106-4261-8F15-44B0CC09CFEE}" srcOrd="0" destOrd="0" presId="urn:microsoft.com/office/officeart/2005/8/layout/lProcess2#1"/>
    <dgm:cxn modelId="{2BE7CCCC-57AC-4CA1-BED2-396B70062679}" type="presParOf" srcId="{963922EF-3E8C-4776-9C57-21982139C50F}" destId="{27979215-55A6-4295-BB40-0D281C1FAB94}" srcOrd="1" destOrd="0" presId="urn:microsoft.com/office/officeart/2005/8/layout/lProcess2#1"/>
    <dgm:cxn modelId="{DD1535E7-2604-43A3-8192-10275570D2AC}" type="presParOf" srcId="{963922EF-3E8C-4776-9C57-21982139C50F}" destId="{EAD1D196-CBBA-464F-92ED-15DB0F7712CD}" srcOrd="2" destOrd="0" presId="urn:microsoft.com/office/officeart/2005/8/layout/lProcess2#1"/>
    <dgm:cxn modelId="{678C19C7-9EFB-4957-B09E-A38A31BE927C}" type="presParOf" srcId="{EAD1D196-CBBA-464F-92ED-15DB0F7712CD}" destId="{29E07D12-1198-40F9-B6F2-CC42862386EB}" srcOrd="0" destOrd="0" presId="urn:microsoft.com/office/officeart/2005/8/layout/lProcess2#1"/>
    <dgm:cxn modelId="{E0647F49-4373-4AB7-A3D2-29BD1FF9E140}" type="presParOf" srcId="{29E07D12-1198-40F9-B6F2-CC42862386EB}" destId="{D80AEDB7-C2DB-4780-B39C-3DA2630B5D3F}" srcOrd="0" destOrd="0" presId="urn:microsoft.com/office/officeart/2005/8/layout/lProcess2#1"/>
    <dgm:cxn modelId="{866F9B30-D3E3-4709-9CF4-EA9D14AA189E}" type="presParOf" srcId="{29E07D12-1198-40F9-B6F2-CC42862386EB}" destId="{7FAA2A12-D48F-489A-9E07-D21FA53EB9BD}" srcOrd="1" destOrd="0" presId="urn:microsoft.com/office/officeart/2005/8/layout/lProcess2#1"/>
    <dgm:cxn modelId="{7009CE38-9DD9-486A-93BD-A89836F33152}" type="presParOf" srcId="{29E07D12-1198-40F9-B6F2-CC42862386EB}" destId="{7A2EE5C9-77E7-4813-BA7C-0E4C9C16B142}" srcOrd="2" destOrd="0" presId="urn:microsoft.com/office/officeart/2005/8/layout/lProcess2#1"/>
    <dgm:cxn modelId="{5F8D3D70-364D-45FB-9447-2EAB900D6832}" type="presParOf" srcId="{26476CAE-AA36-4FD7-89F3-9111BD6F51D7}" destId="{5A29C800-048B-4C88-A729-22374D38987C}" srcOrd="1" destOrd="0" presId="urn:microsoft.com/office/officeart/2005/8/layout/lProcess2#1"/>
    <dgm:cxn modelId="{4726A7FB-402D-4281-85D4-08D94BBFA99A}" type="presParOf" srcId="{26476CAE-AA36-4FD7-89F3-9111BD6F51D7}" destId="{D98BFA91-2890-42A6-8A28-B52B965C7945}" srcOrd="2" destOrd="0" presId="urn:microsoft.com/office/officeart/2005/8/layout/lProcess2#1"/>
    <dgm:cxn modelId="{B751FCCD-51E8-4273-9F0B-EC65EC4D4B35}" type="presParOf" srcId="{D98BFA91-2890-42A6-8A28-B52B965C7945}" destId="{906F2A97-D61F-4FF6-BFD0-D499637DCD6D}" srcOrd="0" destOrd="0" presId="urn:microsoft.com/office/officeart/2005/8/layout/lProcess2#1"/>
    <dgm:cxn modelId="{516CE283-A306-4A94-82C9-17F4A09366D3}" type="presParOf" srcId="{D98BFA91-2890-42A6-8A28-B52B965C7945}" destId="{948E355B-A013-43FC-AD79-E6EAAD472847}" srcOrd="1" destOrd="0" presId="urn:microsoft.com/office/officeart/2005/8/layout/lProcess2#1"/>
    <dgm:cxn modelId="{CCF0D5F3-1E48-479A-AA25-F83BC3B3AE86}" type="presParOf" srcId="{D98BFA91-2890-42A6-8A28-B52B965C7945}" destId="{533548D6-B67D-4207-A909-E95409644952}" srcOrd="2" destOrd="0" presId="urn:microsoft.com/office/officeart/2005/8/layout/lProcess2#1"/>
    <dgm:cxn modelId="{B2BB51E7-68CA-4D3D-8F28-B7AC2CE0FF7F}" type="presParOf" srcId="{533548D6-B67D-4207-A909-E95409644952}" destId="{C06BAB35-A9B2-4F94-8D33-95B6BA6BCAF0}" srcOrd="0" destOrd="0" presId="urn:microsoft.com/office/officeart/2005/8/layout/lProcess2#1"/>
    <dgm:cxn modelId="{4DFDCBEE-4317-40EE-9456-0FFFF69C8440}" type="presParOf" srcId="{C06BAB35-A9B2-4F94-8D33-95B6BA6BCAF0}" destId="{DA23885B-DF7D-4E64-B47D-9FD2D517281D}" srcOrd="0" destOrd="0" presId="urn:microsoft.com/office/officeart/2005/8/layout/lProcess2#1"/>
    <dgm:cxn modelId="{62A8B862-6794-44FC-BFBE-AD30307AF0AA}" type="presParOf" srcId="{C06BAB35-A9B2-4F94-8D33-95B6BA6BCAF0}" destId="{53505F4E-0D74-421A-AECD-E16FC0D7AC40}" srcOrd="1" destOrd="0" presId="urn:microsoft.com/office/officeart/2005/8/layout/lProcess2#1"/>
    <dgm:cxn modelId="{CDD89DB5-0981-4012-9B13-FA372195E18A}" type="presParOf" srcId="{C06BAB35-A9B2-4F94-8D33-95B6BA6BCAF0}" destId="{36316F3D-489F-45D5-B7C6-B00C6505C443}" srcOrd="2" destOrd="0" presId="urn:microsoft.com/office/officeart/2005/8/layout/lProcess2#1"/>
    <dgm:cxn modelId="{7202C029-8254-4D8B-A654-2E993A1C8217}" type="presParOf" srcId="{C06BAB35-A9B2-4F94-8D33-95B6BA6BCAF0}" destId="{876501B6-79CD-4647-BDB1-CAB465D88268}" srcOrd="3" destOrd="0" presId="urn:microsoft.com/office/officeart/2005/8/layout/lProcess2#1"/>
    <dgm:cxn modelId="{EFF47814-ED6F-4ABE-9E44-FCD573196C2B}" type="presParOf" srcId="{C06BAB35-A9B2-4F94-8D33-95B6BA6BCAF0}" destId="{2FCB8A5A-FEBE-457C-B3B8-6D6EF78586DD}" srcOrd="4" destOrd="0" presId="urn:microsoft.com/office/officeart/2005/8/layout/lProcess2#1"/>
    <dgm:cxn modelId="{846AC3B4-0432-4C87-8600-EE5CBF0F1FD9}" type="presParOf" srcId="{C06BAB35-A9B2-4F94-8D33-95B6BA6BCAF0}" destId="{54D4077B-10B5-46B6-BD20-3BD74965933B}" srcOrd="5" destOrd="0" presId="urn:microsoft.com/office/officeart/2005/8/layout/lProcess2#1"/>
    <dgm:cxn modelId="{7ED00DC3-99A7-4617-817C-91DDD1BE41B8}" type="presParOf" srcId="{C06BAB35-A9B2-4F94-8D33-95B6BA6BCAF0}" destId="{9F65CD18-CB5C-4C43-B123-CC77E9362143}" srcOrd="6" destOrd="0" presId="urn:microsoft.com/office/officeart/2005/8/layout/lProcess2#1"/>
    <dgm:cxn modelId="{22EDB9CC-7385-481D-9B42-2786610BAD68}" type="presParOf" srcId="{C06BAB35-A9B2-4F94-8D33-95B6BA6BCAF0}" destId="{F05D8F32-F42D-459A-9400-057752DB3C7B}" srcOrd="7" destOrd="0" presId="urn:microsoft.com/office/officeart/2005/8/layout/lProcess2#1"/>
    <dgm:cxn modelId="{E4EFB8F2-39BC-4068-9306-661AC7DC0B88}" type="presParOf" srcId="{C06BAB35-A9B2-4F94-8D33-95B6BA6BCAF0}" destId="{C7437B71-0444-40B2-B2E6-A53C45A202BD}" srcOrd="8" destOrd="0" presId="urn:microsoft.com/office/officeart/2005/8/layout/lProcess2#1"/>
    <dgm:cxn modelId="{3817446F-DBE4-49B3-A656-20B6CD0F0E00}" type="presParOf" srcId="{26476CAE-AA36-4FD7-89F3-9111BD6F51D7}" destId="{E83FC7B1-A816-4CCF-AACC-92F1793B3098}" srcOrd="3" destOrd="0" presId="urn:microsoft.com/office/officeart/2005/8/layout/lProcess2#1"/>
    <dgm:cxn modelId="{9E49DAF9-9C5E-4B4B-87C4-7A6BFA929CD3}" type="presParOf" srcId="{26476CAE-AA36-4FD7-89F3-9111BD6F51D7}" destId="{255DFA22-824F-40AF-8513-9AFB132051A9}" srcOrd="4" destOrd="0" presId="urn:microsoft.com/office/officeart/2005/8/layout/lProcess2#1"/>
    <dgm:cxn modelId="{741E43FB-2C4E-4380-89C9-DD3DBF4D3AEC}" type="presParOf" srcId="{255DFA22-824F-40AF-8513-9AFB132051A9}" destId="{F52BE8D2-F939-4EE7-84E1-4DE31988BDDD}" srcOrd="0" destOrd="0" presId="urn:microsoft.com/office/officeart/2005/8/layout/lProcess2#1"/>
    <dgm:cxn modelId="{13796D3B-6BC1-4A49-9074-4D40D2418836}" type="presParOf" srcId="{255DFA22-824F-40AF-8513-9AFB132051A9}" destId="{80EC7CF1-ACCF-4B33-A6B5-F550A0F7DC1D}" srcOrd="1" destOrd="0" presId="urn:microsoft.com/office/officeart/2005/8/layout/lProcess2#1"/>
    <dgm:cxn modelId="{1565CC31-0E21-48AC-8A08-637F3E4EA4C1}" type="presParOf" srcId="{255DFA22-824F-40AF-8513-9AFB132051A9}" destId="{9E271EFE-54B8-4724-A322-201EEBED71E2}" srcOrd="2" destOrd="0" presId="urn:microsoft.com/office/officeart/2005/8/layout/lProcess2#1"/>
    <dgm:cxn modelId="{A6905BEB-1CFA-4E0E-8B36-7FBA634CAE35}" type="presParOf" srcId="{9E271EFE-54B8-4724-A322-201EEBED71E2}" destId="{6C3598F4-77BF-499A-9C04-C7F7BBADDF25}" srcOrd="0" destOrd="0" presId="urn:microsoft.com/office/officeart/2005/8/layout/lProcess2#1"/>
    <dgm:cxn modelId="{3FEEDE2B-34D5-4670-8A6A-F0F56332CBFB}" type="presParOf" srcId="{6C3598F4-77BF-499A-9C04-C7F7BBADDF25}" destId="{E4867C9A-1815-4292-A5AC-A58B75D40EDB}" srcOrd="0" destOrd="0" presId="urn:microsoft.com/office/officeart/2005/8/layout/lProcess2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54891-2106-4261-8F15-44B0CC09CFEE}">
      <dsp:nvSpPr>
        <dsp:cNvPr id="0" name=""/>
        <dsp:cNvSpPr/>
      </dsp:nvSpPr>
      <dsp:spPr>
        <a:xfrm>
          <a:off x="0" y="0"/>
          <a:ext cx="3100167" cy="5284365"/>
        </a:xfrm>
        <a:prstGeom prst="roundRect">
          <a:avLst>
            <a:gd name="adj" fmla="val 10000"/>
          </a:avLst>
        </a:prstGeom>
        <a:solidFill>
          <a:srgbClr val="DDE9F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ФИНАНСОВЫЕ МЕРЫ ПОДДЕРЖКИ</a:t>
          </a:r>
        </a:p>
      </dsp:txBody>
      <dsp:txXfrm>
        <a:off x="0" y="0"/>
        <a:ext cx="3100167" cy="1585309"/>
      </dsp:txXfrm>
    </dsp:sp>
    <dsp:sp modelId="{D80AEDB7-C2DB-4780-B39C-3DA2630B5D3F}">
      <dsp:nvSpPr>
        <dsp:cNvPr id="0" name=""/>
        <dsp:cNvSpPr/>
      </dsp:nvSpPr>
      <dsp:spPr>
        <a:xfrm>
          <a:off x="156016" y="1469024"/>
          <a:ext cx="2683752" cy="189336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Новые займы 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бизнеса 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(пополнение оборотного капитала, развитие туристической отрасли, реализация программ импортозамещения 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выпуска новой продукции)</a:t>
          </a:r>
        </a:p>
      </dsp:txBody>
      <dsp:txXfrm>
        <a:off x="211471" y="1524479"/>
        <a:ext cx="2572842" cy="1782455"/>
      </dsp:txXfrm>
    </dsp:sp>
    <dsp:sp modelId="{7A2EE5C9-77E7-4813-BA7C-0E4C9C16B142}">
      <dsp:nvSpPr>
        <dsp:cNvPr id="0" name=""/>
        <dsp:cNvSpPr/>
      </dsp:nvSpPr>
      <dsp:spPr>
        <a:xfrm>
          <a:off x="198749" y="3556174"/>
          <a:ext cx="2683752" cy="150192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Программа </a:t>
          </a: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субсидирования процентных ставок 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кредитам 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реализацию инвестиционных проектов</a:t>
          </a:r>
        </a:p>
      </dsp:txBody>
      <dsp:txXfrm>
        <a:off x="242739" y="3600164"/>
        <a:ext cx="2595772" cy="1413946"/>
      </dsp:txXfrm>
    </dsp:sp>
    <dsp:sp modelId="{906F2A97-D61F-4FF6-BFD0-D499637DCD6D}">
      <dsp:nvSpPr>
        <dsp:cNvPr id="0" name=""/>
        <dsp:cNvSpPr/>
      </dsp:nvSpPr>
      <dsp:spPr>
        <a:xfrm>
          <a:off x="3335771" y="0"/>
          <a:ext cx="3533198" cy="528436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2.ОБЩЕСИСТЕМНЫЕ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МЕРЫ ПОДДЕРЖКИ</a:t>
          </a:r>
        </a:p>
      </dsp:txBody>
      <dsp:txXfrm>
        <a:off x="3335771" y="0"/>
        <a:ext cx="3533198" cy="1585309"/>
      </dsp:txXfrm>
    </dsp:sp>
    <dsp:sp modelId="{DA23885B-DF7D-4E64-B47D-9FD2D517281D}">
      <dsp:nvSpPr>
        <dsp:cNvPr id="0" name=""/>
        <dsp:cNvSpPr/>
      </dsp:nvSpPr>
      <dsp:spPr>
        <a:xfrm>
          <a:off x="3803251" y="1414890"/>
          <a:ext cx="2616045" cy="7583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</a:p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оперативной группы </a:t>
          </a:r>
        </a:p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Минэкономразвития области при Штабе</a:t>
          </a:r>
        </a:p>
      </dsp:txBody>
      <dsp:txXfrm>
        <a:off x="3825462" y="1437101"/>
        <a:ext cx="2571623" cy="713927"/>
      </dsp:txXfrm>
    </dsp:sp>
    <dsp:sp modelId="{36316F3D-489F-45D5-B7C6-B00C6505C443}">
      <dsp:nvSpPr>
        <dsp:cNvPr id="0" name=""/>
        <dsp:cNvSpPr/>
      </dsp:nvSpPr>
      <dsp:spPr>
        <a:xfrm>
          <a:off x="3803251" y="2286190"/>
          <a:ext cx="2616045" cy="61016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Комиссии </a:t>
          </a:r>
        </a:p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финансовому оздоровлению 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предприятий</a:t>
          </a:r>
        </a:p>
      </dsp:txBody>
      <dsp:txXfrm>
        <a:off x="3821122" y="2304061"/>
        <a:ext cx="2580303" cy="574425"/>
      </dsp:txXfrm>
    </dsp:sp>
    <dsp:sp modelId="{2FCB8A5A-FEBE-457C-B3B8-6D6EF78586DD}">
      <dsp:nvSpPr>
        <dsp:cNvPr id="0" name=""/>
        <dsp:cNvSpPr/>
      </dsp:nvSpPr>
      <dsp:spPr>
        <a:xfrm>
          <a:off x="3803251" y="3029523"/>
          <a:ext cx="2616045" cy="65338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 </a:t>
          </a:r>
          <a:r>
            <a:rPr lang="ru-RU" sz="16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внутрирегиональной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кооперации </a:t>
          </a:r>
        </a:p>
      </dsp:txBody>
      <dsp:txXfrm>
        <a:off x="3822388" y="3048660"/>
        <a:ext cx="2577771" cy="615106"/>
      </dsp:txXfrm>
    </dsp:sp>
    <dsp:sp modelId="{9F65CD18-CB5C-4C43-B123-CC77E9362143}">
      <dsp:nvSpPr>
        <dsp:cNvPr id="0" name=""/>
        <dsp:cNvSpPr/>
      </dsp:nvSpPr>
      <dsp:spPr>
        <a:xfrm>
          <a:off x="3803251" y="3771948"/>
          <a:ext cx="2616045" cy="60541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 </a:t>
          </a:r>
          <a:r>
            <a:rPr lang="ru-RU" sz="16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компетенций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разработке новых продуктов </a:t>
          </a:r>
        </a:p>
      </dsp:txBody>
      <dsp:txXfrm>
        <a:off x="3820983" y="3789680"/>
        <a:ext cx="2580581" cy="569947"/>
      </dsp:txXfrm>
    </dsp:sp>
    <dsp:sp modelId="{C7437B71-0444-40B2-B2E6-A53C45A202BD}">
      <dsp:nvSpPr>
        <dsp:cNvPr id="0" name=""/>
        <dsp:cNvSpPr/>
      </dsp:nvSpPr>
      <dsp:spPr>
        <a:xfrm>
          <a:off x="3803251" y="4482528"/>
          <a:ext cx="2616045" cy="63155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компетенций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поддержке экспорта </a:t>
          </a:r>
        </a:p>
      </dsp:txBody>
      <dsp:txXfrm>
        <a:off x="3821748" y="4501025"/>
        <a:ext cx="2579051" cy="594557"/>
      </dsp:txXfrm>
    </dsp:sp>
    <dsp:sp modelId="{F52BE8D2-F939-4EE7-84E1-4DE31988BDDD}">
      <dsp:nvSpPr>
        <dsp:cNvPr id="0" name=""/>
        <dsp:cNvSpPr/>
      </dsp:nvSpPr>
      <dsp:spPr>
        <a:xfrm>
          <a:off x="7101482" y="0"/>
          <a:ext cx="3103050" cy="528436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ОБРАЩЕНИЯ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ФЕДЕРАЛЬНЫЕ ОРГАНЫ ВЛАСТИ</a:t>
          </a:r>
        </a:p>
      </dsp:txBody>
      <dsp:txXfrm>
        <a:off x="7101482" y="0"/>
        <a:ext cx="3103050" cy="1585309"/>
      </dsp:txXfrm>
    </dsp:sp>
    <dsp:sp modelId="{E4867C9A-1815-4292-A5AC-A58B75D40EDB}">
      <dsp:nvSpPr>
        <dsp:cNvPr id="0" name=""/>
        <dsp:cNvSpPr/>
      </dsp:nvSpPr>
      <dsp:spPr>
        <a:xfrm>
          <a:off x="7242159" y="1586321"/>
          <a:ext cx="2821697" cy="343281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учетом </a:t>
          </a:r>
          <a:r>
            <a:rPr lang="ru-RU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бизнес-сообщества, общественных объединений и институтов развития предпринимательства </a:t>
          </a:r>
        </a:p>
      </dsp:txBody>
      <dsp:txXfrm>
        <a:off x="7324804" y="1668966"/>
        <a:ext cx="2656407" cy="3267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#1">
  <dgm:title val=""/>
  <dgm:desc val=""/>
  <dgm:catLst>
    <dgm:cat type="list" pri="10000"/>
    <dgm:cat type="relationship" pri="10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DA64A11-969D-BECB-A936-EFA6CAB4C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3EB11BF-8EE9-E322-0ECA-0A302EF4E2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D808D8-6027-4517-B3AB-4A43E44B5C03}" type="datetimeFigureOut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40C9F5E-8FD6-D140-A34F-976387E072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D8F46E4-5382-FEA7-0E9A-76B5CA4CAE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5300"/>
          </a:xfrm>
          <a:prstGeom prst="rect">
            <a:avLst/>
          </a:prstGeom>
        </p:spPr>
        <p:txBody>
          <a:bodyPr vert="horz" wrap="square" lIns="91391" tIns="45695" rIns="91391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BAA9E40-3663-4F9A-A7DF-EEC4F9D375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6A9CB261-42B7-2295-9E2B-C98C5C8AC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42126B1-7ADC-0910-05A2-2E565424E0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93D99-EA19-4666-9BD5-DB10902224A8}" type="datetimeFigureOut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10D18C74-D366-464E-9501-A45B57A94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888" y="742950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5" rIns="91391" bIns="4569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9EF03E65-AECD-736B-F358-07EF0C0A1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391" tIns="45695" rIns="91391" bIns="4569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8F4C9DC-B917-4BEA-64E5-61CF6CBDB0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5300"/>
          </a:xfrm>
          <a:prstGeom prst="rect">
            <a:avLst/>
          </a:prstGeom>
        </p:spPr>
        <p:txBody>
          <a:bodyPr vert="horz" lIns="91391" tIns="45695" rIns="91391" bIns="456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A0CAC28-2932-3070-BBC1-54FD48B10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5300"/>
          </a:xfrm>
          <a:prstGeom prst="rect">
            <a:avLst/>
          </a:prstGeom>
        </p:spPr>
        <p:txBody>
          <a:bodyPr vert="horz" wrap="square" lIns="91391" tIns="45695" rIns="91391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DBB3076-5CA3-43EF-9FF1-0F80698F18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65035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ceHolder 1">
            <a:extLst>
              <a:ext uri="{FF2B5EF4-FFF2-40B4-BE49-F238E27FC236}">
                <a16:creationId xmlns:a16="http://schemas.microsoft.com/office/drawing/2014/main" xmlns="" id="{1CE6ACED-8C55-6F0E-D764-5F4B68AC0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3" y="742950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" name="PlaceHolder 2">
            <a:extLst>
              <a:ext uri="{FF2B5EF4-FFF2-40B4-BE49-F238E27FC236}">
                <a16:creationId xmlns:a16="http://schemas.microsoft.com/office/drawing/2014/main" xmlns="" id="{2EF49901-094C-D7CC-2B03-24A710262B5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714875"/>
            <a:ext cx="5484813" cy="4467225"/>
          </a:xfrm>
        </p:spPr>
        <p:txBody>
          <a:bodyPr lIns="92280" tIns="46140" rIns="92280" bIns="46140">
            <a:noAutofit/>
          </a:bodyPr>
          <a:lstStyle/>
          <a:p>
            <a:pPr>
              <a:defRPr/>
            </a:pPr>
            <a:endParaRPr lang="ru-RU" sz="2000" spc="-1" dirty="0">
              <a:latin typeface="Arial"/>
            </a:endParaRPr>
          </a:p>
        </p:txBody>
      </p:sp>
      <p:sp>
        <p:nvSpPr>
          <p:cNvPr id="70" name="CustomShape 3">
            <a:extLst>
              <a:ext uri="{FF2B5EF4-FFF2-40B4-BE49-F238E27FC236}">
                <a16:creationId xmlns:a16="http://schemas.microsoft.com/office/drawing/2014/main" xmlns="" id="{AD12C626-BA07-F727-94C5-84716B7FF03A}"/>
              </a:ext>
            </a:extLst>
          </p:cNvPr>
          <p:cNvSpPr/>
          <p:nvPr/>
        </p:nvSpPr>
        <p:spPr>
          <a:xfrm>
            <a:off x="3884613" y="9428163"/>
            <a:ext cx="2970212" cy="4953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280" tIns="46140" rIns="92280" bIns="4614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1BAA30-F1D1-453D-862C-B93B631520DC}" type="slidenum">
              <a:rPr lang="ru-RU" altLang="en-US" sz="1200">
                <a:solidFill>
                  <a:srgbClr val="000000"/>
                </a:solidFill>
              </a:rPr>
              <a:pPr algn="r"/>
              <a:t>1</a:t>
            </a:fld>
            <a:endParaRPr lang="ru-RU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>
            <a:extLst>
              <a:ext uri="{FF2B5EF4-FFF2-40B4-BE49-F238E27FC236}">
                <a16:creationId xmlns:a16="http://schemas.microsoft.com/office/drawing/2014/main" xmlns="" id="{5DED695E-C748-412D-FBB6-26F98CE19FF2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FDF3F8A-3701-4ECD-9CF3-0625EB473B2E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10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PlaceHolder 2">
            <a:extLst>
              <a:ext uri="{FF2B5EF4-FFF2-40B4-BE49-F238E27FC236}">
                <a16:creationId xmlns:a16="http://schemas.microsoft.com/office/drawing/2014/main" xmlns="" id="{7541264D-9709-F4F5-9FC4-FC456F27F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" name="PlaceHolder 3">
            <a:extLst>
              <a:ext uri="{FF2B5EF4-FFF2-40B4-BE49-F238E27FC236}">
                <a16:creationId xmlns:a16="http://schemas.microsoft.com/office/drawing/2014/main" xmlns="" id="{BCFC53F4-0DD4-80F8-B035-86B6BDC14FE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80" name="CustomShape 4">
            <a:extLst>
              <a:ext uri="{FF2B5EF4-FFF2-40B4-BE49-F238E27FC236}">
                <a16:creationId xmlns:a16="http://schemas.microsoft.com/office/drawing/2014/main" xmlns="" id="{9DE79EFE-F4F0-2EF7-0A0A-A921A9A1BDD5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3D0D256-644E-49AB-B51A-29675D046720}" type="slidenum">
              <a:rPr lang="ru-RU" altLang="en-US" sz="1200">
                <a:solidFill>
                  <a:srgbClr val="000000"/>
                </a:solidFill>
              </a:rPr>
              <a:pPr algn="r"/>
              <a:t>10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>
            <a:extLst>
              <a:ext uri="{FF2B5EF4-FFF2-40B4-BE49-F238E27FC236}">
                <a16:creationId xmlns:a16="http://schemas.microsoft.com/office/drawing/2014/main" xmlns="" id="{46C385CC-0253-B970-F0B8-1AECB3C0062F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D3027C5-6471-4FD6-BCE0-DAD790E2FAA3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11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PlaceHolder 2">
            <a:extLst>
              <a:ext uri="{FF2B5EF4-FFF2-40B4-BE49-F238E27FC236}">
                <a16:creationId xmlns:a16="http://schemas.microsoft.com/office/drawing/2014/main" xmlns="" id="{E5B9CD94-F86F-2AF9-7B19-0E06D51AC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" name="PlaceHolder 3">
            <a:extLst>
              <a:ext uri="{FF2B5EF4-FFF2-40B4-BE49-F238E27FC236}">
                <a16:creationId xmlns:a16="http://schemas.microsoft.com/office/drawing/2014/main" xmlns="" id="{ED49101B-BB62-68E6-6294-BB751C7BFD1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80" name="CustomShape 4">
            <a:extLst>
              <a:ext uri="{FF2B5EF4-FFF2-40B4-BE49-F238E27FC236}">
                <a16:creationId xmlns:a16="http://schemas.microsoft.com/office/drawing/2014/main" xmlns="" id="{C51BCB8F-3A50-E055-2349-5CED4959F14C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C3ED015-1A27-45B4-834D-C0C3073DA896}" type="slidenum">
              <a:rPr lang="ru-RU" altLang="en-US" sz="1200">
                <a:solidFill>
                  <a:srgbClr val="000000"/>
                </a:solidFill>
              </a:rPr>
              <a:pPr algn="r"/>
              <a:t>11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>
            <a:extLst>
              <a:ext uri="{FF2B5EF4-FFF2-40B4-BE49-F238E27FC236}">
                <a16:creationId xmlns:a16="http://schemas.microsoft.com/office/drawing/2014/main" xmlns="" id="{746AEA6F-76E0-711B-9A64-F1C711D01BE0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6882E940-5B22-424E-A307-5CC81A5EF93A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12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PlaceHolder 2">
            <a:extLst>
              <a:ext uri="{FF2B5EF4-FFF2-40B4-BE49-F238E27FC236}">
                <a16:creationId xmlns:a16="http://schemas.microsoft.com/office/drawing/2014/main" xmlns="" id="{001F9CEC-C9F0-71EA-51CE-B47D12D32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" name="PlaceHolder 3">
            <a:extLst>
              <a:ext uri="{FF2B5EF4-FFF2-40B4-BE49-F238E27FC236}">
                <a16:creationId xmlns:a16="http://schemas.microsoft.com/office/drawing/2014/main" xmlns="" id="{8A7791A5-A0B9-6794-5C6F-65138211F62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80" name="CustomShape 4">
            <a:extLst>
              <a:ext uri="{FF2B5EF4-FFF2-40B4-BE49-F238E27FC236}">
                <a16:creationId xmlns:a16="http://schemas.microsoft.com/office/drawing/2014/main" xmlns="" id="{CFCD5B74-4235-A9DB-61EE-0177B75CE9E8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B5C8502-A564-4A29-9A7F-F83BA3263EE6}" type="slidenum">
              <a:rPr lang="ru-RU" altLang="en-US" sz="1200">
                <a:solidFill>
                  <a:srgbClr val="000000"/>
                </a:solidFill>
              </a:rPr>
              <a:pPr algn="r"/>
              <a:t>12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>
            <a:extLst>
              <a:ext uri="{FF2B5EF4-FFF2-40B4-BE49-F238E27FC236}">
                <a16:creationId xmlns:a16="http://schemas.microsoft.com/office/drawing/2014/main" xmlns="" id="{F442B042-98F5-0F90-232D-AD58E62B1205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295F977-5B44-459C-B856-3101BE508CD4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13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30723" name="PlaceHolder 2">
            <a:extLst>
              <a:ext uri="{FF2B5EF4-FFF2-40B4-BE49-F238E27FC236}">
                <a16:creationId xmlns:a16="http://schemas.microsoft.com/office/drawing/2014/main" xmlns="" id="{CA37927F-8B41-131B-A73E-A9C22D35A0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" name="PlaceHolder 3">
            <a:extLst>
              <a:ext uri="{FF2B5EF4-FFF2-40B4-BE49-F238E27FC236}">
                <a16:creationId xmlns:a16="http://schemas.microsoft.com/office/drawing/2014/main" xmlns="" id="{2E916104-F3C8-1745-534B-22202B4BD83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96" name="CustomShape 4">
            <a:extLst>
              <a:ext uri="{FF2B5EF4-FFF2-40B4-BE49-F238E27FC236}">
                <a16:creationId xmlns:a16="http://schemas.microsoft.com/office/drawing/2014/main" xmlns="" id="{C480F310-27D9-9F4D-1DA8-E95F06B7103C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1D2647E-DE49-4561-B576-6AB68DB0516C}" type="slidenum">
              <a:rPr lang="ru-RU" altLang="en-US" sz="1200">
                <a:solidFill>
                  <a:srgbClr val="000000"/>
                </a:solidFill>
              </a:rPr>
              <a:pPr algn="r"/>
              <a:t>13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>
            <a:extLst>
              <a:ext uri="{FF2B5EF4-FFF2-40B4-BE49-F238E27FC236}">
                <a16:creationId xmlns:a16="http://schemas.microsoft.com/office/drawing/2014/main" xmlns="" id="{C4496E72-DDA7-AC6D-167E-DABBD2AAA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>
            <a:extLst>
              <a:ext uri="{FF2B5EF4-FFF2-40B4-BE49-F238E27FC236}">
                <a16:creationId xmlns:a16="http://schemas.microsoft.com/office/drawing/2014/main" xmlns="" id="{D1A4F7A9-F7D8-A72C-472E-C0D5D2DEE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xmlns="" id="{0A48A624-F00C-F7D6-09D4-50E10C2D3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C38B9C-98CC-4B0F-9C6A-5141DA99C808}" type="slidenum">
              <a:rPr lang="ru-RU" altLang="ru-RU">
                <a:latin typeface="Calibri" panose="020F0502020204030204" pitchFamily="34" charset="0"/>
              </a:rPr>
              <a:pPr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>
            <a:extLst>
              <a:ext uri="{FF2B5EF4-FFF2-40B4-BE49-F238E27FC236}">
                <a16:creationId xmlns:a16="http://schemas.microsoft.com/office/drawing/2014/main" xmlns="" id="{28DF64BD-AFFB-B9A9-E6EF-264D7E30C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>
            <a:extLst>
              <a:ext uri="{FF2B5EF4-FFF2-40B4-BE49-F238E27FC236}">
                <a16:creationId xmlns:a16="http://schemas.microsoft.com/office/drawing/2014/main" xmlns="" id="{A9C3BD77-5F35-0C3E-491F-5C966341C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>
            <a:extLst>
              <a:ext uri="{FF2B5EF4-FFF2-40B4-BE49-F238E27FC236}">
                <a16:creationId xmlns:a16="http://schemas.microsoft.com/office/drawing/2014/main" xmlns="" id="{3A722705-5A06-593B-6691-B36265BAC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55AFB6-7886-4092-9FBF-DB2963B75DC6}" type="slidenum">
              <a:rPr lang="ru-RU" altLang="ru-RU">
                <a:latin typeface="Calibri" panose="020F0502020204030204" pitchFamily="34" charset="0"/>
              </a:rPr>
              <a:pPr/>
              <a:t>15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xmlns="" id="{72B2FC1B-F40A-B762-0972-5F34198B5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xmlns="" id="{D56A97D8-06E8-AF9A-D4D6-45824454B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xmlns="" id="{08515CE3-4A0E-C875-0949-7BBF5BCF06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5CECD8-C66B-4EEE-94F6-2DBB14B17C53}" type="slidenum">
              <a:rPr lang="ru-RU" altLang="ru-RU">
                <a:latin typeface="Calibri" panose="020F0502020204030204" pitchFamily="34" charset="0"/>
              </a:rPr>
              <a:pPr/>
              <a:t>16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:a16="http://schemas.microsoft.com/office/drawing/2014/main" xmlns="" id="{67DC2747-F218-CDF3-2CE5-CBBCBEF46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:a16="http://schemas.microsoft.com/office/drawing/2014/main" xmlns="" id="{3A20E4FF-B159-1F1A-6F6E-66801BEEB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8916" name="Номер слайда 3">
            <a:extLst>
              <a:ext uri="{FF2B5EF4-FFF2-40B4-BE49-F238E27FC236}">
                <a16:creationId xmlns:a16="http://schemas.microsoft.com/office/drawing/2014/main" xmlns="" id="{F22F5F6F-6D94-2AF1-2D50-18C4F024C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13B349-2BA6-4987-857D-3321DD5F5599}" type="slidenum">
              <a:rPr lang="ru-RU" altLang="ru-RU">
                <a:latin typeface="Calibri" panose="020F0502020204030204" pitchFamily="34" charset="0"/>
              </a:rPr>
              <a:pPr/>
              <a:t>17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>
            <a:extLst>
              <a:ext uri="{FF2B5EF4-FFF2-40B4-BE49-F238E27FC236}">
                <a16:creationId xmlns:a16="http://schemas.microsoft.com/office/drawing/2014/main" xmlns="" id="{86EE0690-049D-819C-4396-24717B60F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>
            <a:extLst>
              <a:ext uri="{FF2B5EF4-FFF2-40B4-BE49-F238E27FC236}">
                <a16:creationId xmlns:a16="http://schemas.microsoft.com/office/drawing/2014/main" xmlns="" id="{BD594BD7-0A5A-2C6E-5571-E5F20D9F8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0964" name="Номер слайда 3">
            <a:extLst>
              <a:ext uri="{FF2B5EF4-FFF2-40B4-BE49-F238E27FC236}">
                <a16:creationId xmlns:a16="http://schemas.microsoft.com/office/drawing/2014/main" xmlns="" id="{84FD86AA-E91A-AC71-54AA-7C808345D5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2040A6-3901-47B7-9E00-2A6FD4A2AE83}" type="slidenum">
              <a:rPr lang="ru-RU" altLang="ru-RU">
                <a:latin typeface="Calibri" panose="020F0502020204030204" pitchFamily="34" charset="0"/>
              </a:rPr>
              <a:pPr/>
              <a:t>18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>
            <a:extLst>
              <a:ext uri="{FF2B5EF4-FFF2-40B4-BE49-F238E27FC236}">
                <a16:creationId xmlns:a16="http://schemas.microsoft.com/office/drawing/2014/main" xmlns="" id="{91F1BB3D-AE0E-5C25-8537-0CE4B52935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>
            <a:extLst>
              <a:ext uri="{FF2B5EF4-FFF2-40B4-BE49-F238E27FC236}">
                <a16:creationId xmlns:a16="http://schemas.microsoft.com/office/drawing/2014/main" xmlns="" id="{3550223E-430D-9505-D42A-8C8E97831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3012" name="Номер слайда 3">
            <a:extLst>
              <a:ext uri="{FF2B5EF4-FFF2-40B4-BE49-F238E27FC236}">
                <a16:creationId xmlns:a16="http://schemas.microsoft.com/office/drawing/2014/main" xmlns="" id="{B90B29B3-3DA1-97C9-C708-42F80CD38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8FDDE7-E9EC-4051-980F-E2F153AF79F4}" type="slidenum">
              <a:rPr lang="ru-RU" altLang="ru-RU">
                <a:latin typeface="Calibri" panose="020F0502020204030204" pitchFamily="34" charset="0"/>
              </a:rPr>
              <a:pPr/>
              <a:t>19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>
            <a:extLst>
              <a:ext uri="{FF2B5EF4-FFF2-40B4-BE49-F238E27FC236}">
                <a16:creationId xmlns:a16="http://schemas.microsoft.com/office/drawing/2014/main" xmlns="" id="{B7EA85D0-7242-BDFB-6699-C91C4DFDBA42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A3A6605-EB2E-4DBC-89EE-EF755466DD0F}" type="slidenum">
              <a:rPr lang="ru-RU" altLang="en-US" sz="1200">
                <a:solidFill>
                  <a:srgbClr val="000000"/>
                </a:solidFill>
              </a:rPr>
              <a:pPr algn="r"/>
              <a:t>2</a:t>
            </a:fld>
            <a:endParaRPr lang="ru-RU" altLang="en-US" sz="1200"/>
          </a:p>
        </p:txBody>
      </p:sp>
      <p:sp>
        <p:nvSpPr>
          <p:cNvPr id="8195" name="PlaceHolder 2">
            <a:extLst>
              <a:ext uri="{FF2B5EF4-FFF2-40B4-BE49-F238E27FC236}">
                <a16:creationId xmlns:a16="http://schemas.microsoft.com/office/drawing/2014/main" xmlns="" id="{267154DD-0E4D-0EE8-4973-B4036DE33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275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" name="PlaceHolder 3">
            <a:extLst>
              <a:ext uri="{FF2B5EF4-FFF2-40B4-BE49-F238E27FC236}">
                <a16:creationId xmlns:a16="http://schemas.microsoft.com/office/drawing/2014/main" xmlns="" id="{DCA67303-D24B-6EBE-028D-9282C9556B8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92150" y="4689475"/>
            <a:ext cx="5530850" cy="4438650"/>
          </a:xfrm>
        </p:spPr>
        <p:txBody>
          <a:bodyPr lIns="92160" tIns="46080" rIns="92160" bIns="46080">
            <a:noAutofit/>
          </a:bodyPr>
          <a:lstStyle/>
          <a:p>
            <a:pPr>
              <a:defRPr/>
            </a:pPr>
            <a:endParaRPr lang="ru-RU" sz="2000" spc="-1">
              <a:latin typeface="Arial"/>
            </a:endParaRPr>
          </a:p>
        </p:txBody>
      </p:sp>
      <p:sp>
        <p:nvSpPr>
          <p:cNvPr id="87" name="CustomShape 4">
            <a:extLst>
              <a:ext uri="{FF2B5EF4-FFF2-40B4-BE49-F238E27FC236}">
                <a16:creationId xmlns:a16="http://schemas.microsoft.com/office/drawing/2014/main" xmlns="" id="{1E3CB717-6ECC-0948-B1F4-8106A16D0083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D98F741-B934-4FFF-BC4F-2F2FDEF10A6D}" type="slidenum">
              <a:rPr lang="ru-RU" altLang="en-US" sz="1200">
                <a:solidFill>
                  <a:srgbClr val="000000"/>
                </a:solidFill>
              </a:rPr>
              <a:pPr algn="r"/>
              <a:t>2</a:t>
            </a:fld>
            <a:endParaRPr lang="ru-RU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>
            <a:extLst>
              <a:ext uri="{FF2B5EF4-FFF2-40B4-BE49-F238E27FC236}">
                <a16:creationId xmlns:a16="http://schemas.microsoft.com/office/drawing/2014/main" xmlns="" id="{6E3482B5-76D0-A811-002A-388DC7F32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>
            <a:extLst>
              <a:ext uri="{FF2B5EF4-FFF2-40B4-BE49-F238E27FC236}">
                <a16:creationId xmlns:a16="http://schemas.microsoft.com/office/drawing/2014/main" xmlns="" id="{F2D58DF3-2A59-649E-C140-8F13688B6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5060" name="Номер слайда 3">
            <a:extLst>
              <a:ext uri="{FF2B5EF4-FFF2-40B4-BE49-F238E27FC236}">
                <a16:creationId xmlns:a16="http://schemas.microsoft.com/office/drawing/2014/main" xmlns="" id="{4BC4017D-166B-2386-07A4-9AAFCD1BD6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A42278-7DA8-4DC9-940F-1892A575C163}" type="slidenum">
              <a:rPr lang="ru-RU" altLang="ru-RU">
                <a:latin typeface="Calibri" panose="020F0502020204030204" pitchFamily="34" charset="0"/>
              </a:rPr>
              <a:pPr/>
              <a:t>20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>
            <a:extLst>
              <a:ext uri="{FF2B5EF4-FFF2-40B4-BE49-F238E27FC236}">
                <a16:creationId xmlns:a16="http://schemas.microsoft.com/office/drawing/2014/main" xmlns="" id="{20FE4922-89F9-9A08-AF5D-57BA5C824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>
            <a:extLst>
              <a:ext uri="{FF2B5EF4-FFF2-40B4-BE49-F238E27FC236}">
                <a16:creationId xmlns:a16="http://schemas.microsoft.com/office/drawing/2014/main" xmlns="" id="{6E44ED07-8AD7-84DC-91A9-21F4F7C76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>
            <a:extLst>
              <a:ext uri="{FF2B5EF4-FFF2-40B4-BE49-F238E27FC236}">
                <a16:creationId xmlns:a16="http://schemas.microsoft.com/office/drawing/2014/main" xmlns="" id="{6D677B78-A26C-5F4E-3BD6-C18ACC703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FF2ECC-B136-46DD-B14D-687B29942A1C}" type="slidenum">
              <a:rPr lang="ru-RU" altLang="ru-RU">
                <a:latin typeface="Calibri" panose="020F0502020204030204" pitchFamily="34" charset="0"/>
              </a:rPr>
              <a:pPr/>
              <a:t>21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>
            <a:extLst>
              <a:ext uri="{FF2B5EF4-FFF2-40B4-BE49-F238E27FC236}">
                <a16:creationId xmlns:a16="http://schemas.microsoft.com/office/drawing/2014/main" xmlns="" id="{30147463-DB13-96B7-099D-EC55D8B010DB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DCE654F-502A-499D-9B2B-0E34A294276C}" type="slidenum">
              <a:rPr lang="ru-RU" altLang="en-US" sz="1200">
                <a:solidFill>
                  <a:srgbClr val="000000"/>
                </a:solidFill>
              </a:rPr>
              <a:pPr algn="r"/>
              <a:t>3</a:t>
            </a:fld>
            <a:endParaRPr lang="ru-RU" altLang="en-US" sz="1200"/>
          </a:p>
        </p:txBody>
      </p:sp>
      <p:sp>
        <p:nvSpPr>
          <p:cNvPr id="10243" name="PlaceHolder 2">
            <a:extLst>
              <a:ext uri="{FF2B5EF4-FFF2-40B4-BE49-F238E27FC236}">
                <a16:creationId xmlns:a16="http://schemas.microsoft.com/office/drawing/2014/main" xmlns="" id="{25FE5940-7341-8277-4621-A4B760DAAA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275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" name="PlaceHolder 3">
            <a:extLst>
              <a:ext uri="{FF2B5EF4-FFF2-40B4-BE49-F238E27FC236}">
                <a16:creationId xmlns:a16="http://schemas.microsoft.com/office/drawing/2014/main" xmlns="" id="{84C61C40-2BF4-2842-DED8-09EED7E40D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92150" y="4689475"/>
            <a:ext cx="5530850" cy="4438650"/>
          </a:xfrm>
        </p:spPr>
        <p:txBody>
          <a:bodyPr lIns="92160" tIns="46080" rIns="92160" bIns="46080">
            <a:noAutofit/>
          </a:bodyPr>
          <a:lstStyle/>
          <a:p>
            <a:pPr>
              <a:defRPr/>
            </a:pPr>
            <a:endParaRPr lang="ru-RU" sz="2000" spc="-1">
              <a:latin typeface="Arial"/>
            </a:endParaRPr>
          </a:p>
        </p:txBody>
      </p:sp>
      <p:sp>
        <p:nvSpPr>
          <p:cNvPr id="87" name="CustomShape 4">
            <a:extLst>
              <a:ext uri="{FF2B5EF4-FFF2-40B4-BE49-F238E27FC236}">
                <a16:creationId xmlns:a16="http://schemas.microsoft.com/office/drawing/2014/main" xmlns="" id="{41C758AE-07D9-242E-D8AD-CC27BCD41672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10D58E3-C731-4D97-A3F7-CAD4270891F9}" type="slidenum">
              <a:rPr lang="ru-RU" altLang="en-US" sz="1200">
                <a:solidFill>
                  <a:srgbClr val="000000"/>
                </a:solidFill>
              </a:rPr>
              <a:pPr algn="r"/>
              <a:t>3</a:t>
            </a:fld>
            <a:endParaRPr lang="ru-RU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>
            <a:extLst>
              <a:ext uri="{FF2B5EF4-FFF2-40B4-BE49-F238E27FC236}">
                <a16:creationId xmlns:a16="http://schemas.microsoft.com/office/drawing/2014/main" xmlns="" id="{144C3F45-98D2-A7FE-6F1D-3D1CD261107C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0494E89-BE9E-46C5-BADC-A73B9866EB27}" type="slidenum">
              <a:rPr lang="ru-RU" altLang="en-US" sz="1200">
                <a:solidFill>
                  <a:srgbClr val="000000"/>
                </a:solidFill>
              </a:rPr>
              <a:pPr algn="r"/>
              <a:t>4</a:t>
            </a:fld>
            <a:endParaRPr lang="ru-RU" altLang="en-US" sz="1200"/>
          </a:p>
        </p:txBody>
      </p:sp>
      <p:sp>
        <p:nvSpPr>
          <p:cNvPr id="12291" name="PlaceHolder 2">
            <a:extLst>
              <a:ext uri="{FF2B5EF4-FFF2-40B4-BE49-F238E27FC236}">
                <a16:creationId xmlns:a16="http://schemas.microsoft.com/office/drawing/2014/main" xmlns="" id="{CD397D66-222C-F289-1138-175A16EAB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275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" name="PlaceHolder 3">
            <a:extLst>
              <a:ext uri="{FF2B5EF4-FFF2-40B4-BE49-F238E27FC236}">
                <a16:creationId xmlns:a16="http://schemas.microsoft.com/office/drawing/2014/main" xmlns="" id="{1B7EA182-491C-C383-150B-10E6C1E6341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92150" y="4689475"/>
            <a:ext cx="5530850" cy="4438650"/>
          </a:xfrm>
        </p:spPr>
        <p:txBody>
          <a:bodyPr lIns="92160" tIns="46080" rIns="92160" bIns="46080">
            <a:noAutofit/>
          </a:bodyPr>
          <a:lstStyle/>
          <a:p>
            <a:pPr>
              <a:defRPr/>
            </a:pPr>
            <a:endParaRPr lang="ru-RU" sz="2000" spc="-1">
              <a:latin typeface="Arial"/>
            </a:endParaRPr>
          </a:p>
        </p:txBody>
      </p:sp>
      <p:sp>
        <p:nvSpPr>
          <p:cNvPr id="87" name="CustomShape 4">
            <a:extLst>
              <a:ext uri="{FF2B5EF4-FFF2-40B4-BE49-F238E27FC236}">
                <a16:creationId xmlns:a16="http://schemas.microsoft.com/office/drawing/2014/main" xmlns="" id="{51922741-B42A-1163-679B-70F5B0D64F16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9DE7705-DDCC-4C39-90B0-376C09A80633}" type="slidenum">
              <a:rPr lang="ru-RU" altLang="en-US" sz="1200">
                <a:solidFill>
                  <a:srgbClr val="000000"/>
                </a:solidFill>
              </a:rPr>
              <a:pPr algn="r"/>
              <a:t>4</a:t>
            </a:fld>
            <a:endParaRPr lang="ru-RU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>
            <a:extLst>
              <a:ext uri="{FF2B5EF4-FFF2-40B4-BE49-F238E27FC236}">
                <a16:creationId xmlns:a16="http://schemas.microsoft.com/office/drawing/2014/main" xmlns="" id="{C2CA6D74-68E3-0C14-4F4E-8B3EA4619BAC}"/>
              </a:ext>
            </a:extLst>
          </p:cNvPr>
          <p:cNvSpPr txBox="1"/>
          <p:nvPr/>
        </p:nvSpPr>
        <p:spPr>
          <a:xfrm>
            <a:off x="3884613" y="9428163"/>
            <a:ext cx="2971800" cy="496887"/>
          </a:xfrm>
          <a:prstGeom prst="rect">
            <a:avLst/>
          </a:prstGeom>
          <a:noFill/>
          <a:ln w="9360">
            <a:noFill/>
          </a:ln>
        </p:spPr>
        <p:txBody>
          <a:bodyPr lIns="92640" tIns="46140" rIns="92640" bIns="461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D59CB20-EDB5-4494-A876-2A10DE74636E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5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14339" name="PlaceHolder 2">
            <a:extLst>
              <a:ext uri="{FF2B5EF4-FFF2-40B4-BE49-F238E27FC236}">
                <a16:creationId xmlns:a16="http://schemas.microsoft.com/office/drawing/2014/main" xmlns="" id="{FC55127B-4952-651D-2E14-BDA1438205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3" y="747713"/>
            <a:ext cx="6653212" cy="37417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" name="PlaceHolder 3">
            <a:extLst>
              <a:ext uri="{FF2B5EF4-FFF2-40B4-BE49-F238E27FC236}">
                <a16:creationId xmlns:a16="http://schemas.microsoft.com/office/drawing/2014/main" xmlns="" id="{127E5626-6C1C-A688-811D-E7B8E6D8C79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4213" y="4738688"/>
            <a:ext cx="5459412" cy="4489450"/>
          </a:xfrm>
        </p:spPr>
        <p:txBody>
          <a:bodyPr lIns="93001" tIns="46500" rIns="93001" bIns="4650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76" name="CustomShape 4">
            <a:extLst>
              <a:ext uri="{FF2B5EF4-FFF2-40B4-BE49-F238E27FC236}">
                <a16:creationId xmlns:a16="http://schemas.microsoft.com/office/drawing/2014/main" xmlns="" id="{495E508B-B079-6EE4-30F6-AD87507DE1C1}"/>
              </a:ext>
            </a:extLst>
          </p:cNvPr>
          <p:cNvSpPr/>
          <p:nvPr/>
        </p:nvSpPr>
        <p:spPr>
          <a:xfrm>
            <a:off x="3867150" y="9477375"/>
            <a:ext cx="2957513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001" tIns="46500" rIns="93001" bIns="4650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3DCE421-5D28-4D66-8F57-C2F1D055EE5C}" type="slidenum">
              <a:rPr lang="ru-RU" altLang="en-US" sz="1200">
                <a:solidFill>
                  <a:srgbClr val="000000"/>
                </a:solidFill>
              </a:rPr>
              <a:pPr algn="r"/>
              <a:t>5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xmlns="" id="{D112A7DC-4B20-0F60-4019-7F5EAFDB7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xmlns="" id="{5A89E28E-89C1-F94E-34DE-8FEF34525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xmlns="" id="{1B9C2F44-EBE7-42AB-DFC7-3F08FA681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77B56F-E794-498A-BAB1-AB4CD8789A46}" type="slidenum">
              <a:rPr lang="ru-RU" altLang="en-US">
                <a:latin typeface="Calibri" panose="020F0502020204030204" pitchFamily="34" charset="0"/>
              </a:rPr>
              <a:pPr/>
              <a:t>6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>
            <a:extLst>
              <a:ext uri="{FF2B5EF4-FFF2-40B4-BE49-F238E27FC236}">
                <a16:creationId xmlns:a16="http://schemas.microsoft.com/office/drawing/2014/main" xmlns="" id="{CE393F6A-44A7-4CB0-D4E4-2C524E58DC85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644454FA-E91B-4BDC-9AA9-99D0E656B9A3}" type="slidenum">
              <a:rPr lang="ru-RU" altLang="en-US" sz="1200">
                <a:solidFill>
                  <a:srgbClr val="000000"/>
                </a:solidFill>
              </a:rPr>
              <a:pPr algn="r"/>
              <a:t>7</a:t>
            </a:fld>
            <a:endParaRPr lang="ru-RU" altLang="en-US" sz="1200"/>
          </a:p>
        </p:txBody>
      </p:sp>
      <p:sp>
        <p:nvSpPr>
          <p:cNvPr id="18435" name="PlaceHolder 2">
            <a:extLst>
              <a:ext uri="{FF2B5EF4-FFF2-40B4-BE49-F238E27FC236}">
                <a16:creationId xmlns:a16="http://schemas.microsoft.com/office/drawing/2014/main" xmlns="" id="{0D756083-7708-D3A1-BDB8-6FB49C5EC3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8275" y="738188"/>
            <a:ext cx="6583363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" name="PlaceHolder 3">
            <a:extLst>
              <a:ext uri="{FF2B5EF4-FFF2-40B4-BE49-F238E27FC236}">
                <a16:creationId xmlns:a16="http://schemas.microsoft.com/office/drawing/2014/main" xmlns="" id="{1755A8BC-5C12-CCBA-208F-816DFDBC028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92150" y="4689475"/>
            <a:ext cx="5530850" cy="4438650"/>
          </a:xfrm>
        </p:spPr>
        <p:txBody>
          <a:bodyPr lIns="92160" tIns="46080" rIns="92160" bIns="46080">
            <a:noAutofit/>
          </a:bodyPr>
          <a:lstStyle/>
          <a:p>
            <a:pPr>
              <a:defRPr/>
            </a:pPr>
            <a:endParaRPr lang="ru-RU" sz="2000" spc="-1">
              <a:latin typeface="Arial"/>
            </a:endParaRPr>
          </a:p>
        </p:txBody>
      </p:sp>
      <p:sp>
        <p:nvSpPr>
          <p:cNvPr id="87" name="CustomShape 4">
            <a:extLst>
              <a:ext uri="{FF2B5EF4-FFF2-40B4-BE49-F238E27FC236}">
                <a16:creationId xmlns:a16="http://schemas.microsoft.com/office/drawing/2014/main" xmlns="" id="{B2C0ECB6-DC8B-1C50-C48D-825A27167FAC}"/>
              </a:ext>
            </a:extLst>
          </p:cNvPr>
          <p:cNvSpPr/>
          <p:nvPr/>
        </p:nvSpPr>
        <p:spPr>
          <a:xfrm>
            <a:off x="3919538" y="9374188"/>
            <a:ext cx="2994025" cy="492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8F6816B-AF3C-404C-B5D7-37D4D06669CB}" type="slidenum">
              <a:rPr lang="ru-RU" altLang="en-US" sz="1200">
                <a:solidFill>
                  <a:srgbClr val="000000"/>
                </a:solidFill>
              </a:rPr>
              <a:pPr algn="r"/>
              <a:t>7</a:t>
            </a:fld>
            <a:endParaRPr lang="ru-RU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>
            <a:extLst>
              <a:ext uri="{FF2B5EF4-FFF2-40B4-BE49-F238E27FC236}">
                <a16:creationId xmlns:a16="http://schemas.microsoft.com/office/drawing/2014/main" xmlns="" id="{55559ACD-A392-B6DE-A75F-95B405BB6F94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A710A56-0F8F-4D08-A988-2447D0F482A4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8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PlaceHolder 2">
            <a:extLst>
              <a:ext uri="{FF2B5EF4-FFF2-40B4-BE49-F238E27FC236}">
                <a16:creationId xmlns:a16="http://schemas.microsoft.com/office/drawing/2014/main" xmlns="" id="{E38B3403-C8B2-E8EC-4449-EE649F97A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" name="PlaceHolder 3">
            <a:extLst>
              <a:ext uri="{FF2B5EF4-FFF2-40B4-BE49-F238E27FC236}">
                <a16:creationId xmlns:a16="http://schemas.microsoft.com/office/drawing/2014/main" xmlns="" id="{B75FA028-C3F2-913E-E7B2-EEF9B8ACF76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80" name="CustomShape 4">
            <a:extLst>
              <a:ext uri="{FF2B5EF4-FFF2-40B4-BE49-F238E27FC236}">
                <a16:creationId xmlns:a16="http://schemas.microsoft.com/office/drawing/2014/main" xmlns="" id="{6BBB8EF0-A577-525C-9826-96BD40331706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8F0C87-B4B0-4687-B42D-4581B4AD5D96}" type="slidenum">
              <a:rPr lang="ru-RU" altLang="en-US" sz="1200">
                <a:solidFill>
                  <a:srgbClr val="000000"/>
                </a:solidFill>
              </a:rPr>
              <a:pPr algn="r"/>
              <a:t>8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>
            <a:extLst>
              <a:ext uri="{FF2B5EF4-FFF2-40B4-BE49-F238E27FC236}">
                <a16:creationId xmlns:a16="http://schemas.microsoft.com/office/drawing/2014/main" xmlns="" id="{6AEB660B-E86C-3B3D-52F2-8121360C1BB5}"/>
              </a:ext>
            </a:extLst>
          </p:cNvPr>
          <p:cNvSpPr txBox="1"/>
          <p:nvPr/>
        </p:nvSpPr>
        <p:spPr>
          <a:xfrm>
            <a:off x="3911600" y="9424988"/>
            <a:ext cx="2990850" cy="496887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CB2B2D6-07D6-4A90-9F18-AA70FA1C64FA}" type="slidenum">
              <a:rPr lang="ru-RU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algn="r"/>
              <a:t>9</a:t>
            </a:fld>
            <a:endParaRPr lang="ru-RU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PlaceHolder 2">
            <a:extLst>
              <a:ext uri="{FF2B5EF4-FFF2-40B4-BE49-F238E27FC236}">
                <a16:creationId xmlns:a16="http://schemas.microsoft.com/office/drawing/2014/main" xmlns="" id="{87EF6AA3-3FD5-02EB-C98B-A461713883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125" y="747713"/>
            <a:ext cx="6648450" cy="3740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" name="PlaceHolder 3">
            <a:extLst>
              <a:ext uri="{FF2B5EF4-FFF2-40B4-BE49-F238E27FC236}">
                <a16:creationId xmlns:a16="http://schemas.microsoft.com/office/drawing/2014/main" xmlns="" id="{48769E09-B6E4-0368-10A5-E73C72BE4AF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8975" y="4737100"/>
            <a:ext cx="5495925" cy="4487863"/>
          </a:xfrm>
        </p:spPr>
        <p:txBody>
          <a:bodyPr lIns="92880" tIns="46440" rIns="92880" bIns="46440">
            <a:no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80" name="CustomShape 4">
            <a:extLst>
              <a:ext uri="{FF2B5EF4-FFF2-40B4-BE49-F238E27FC236}">
                <a16:creationId xmlns:a16="http://schemas.microsoft.com/office/drawing/2014/main" xmlns="" id="{2D5E9150-4926-2928-CD75-0EB24BBDDED2}"/>
              </a:ext>
            </a:extLst>
          </p:cNvPr>
          <p:cNvSpPr/>
          <p:nvPr/>
        </p:nvSpPr>
        <p:spPr>
          <a:xfrm>
            <a:off x="3894138" y="9474200"/>
            <a:ext cx="2976562" cy="4984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20D1545-6FDB-4D66-9203-C64AE5E96377}" type="slidenum">
              <a:rPr lang="ru-RU" altLang="en-US" sz="1200">
                <a:solidFill>
                  <a:srgbClr val="000000"/>
                </a:solidFill>
              </a:rPr>
              <a:pPr algn="r"/>
              <a:t>9</a:t>
            </a:fld>
            <a:endParaRPr lang="ru-RU" altLang="en-US" sz="1200">
              <a:latin typeface="XO Orie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0B30FD6-6B9A-7A35-F824-2D9FEC7F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19FA-FFC3-41AC-80FC-7955524C56FF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1ABF03-E302-22F2-3550-D94C0924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2A1AB6-436F-29C5-38A9-EF363A34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CBC50-C443-414D-B74C-B60D931739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871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CCEBE5-037E-B485-0E91-F1481DDF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C57A3-4776-4626-8CB8-888C09A56F6C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F87A2D-A240-767D-8BB0-2F5F6AD25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9A9A73-6FD1-D476-74E6-0A2EC8CC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FD4B4-0E4F-49BF-92DF-BE457FA1D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32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54BB29-020F-E976-B164-1DCAA395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2DED-AB93-4930-BC40-0E717994168B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D07929-BD22-8C1B-FE8D-CF66C749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A91272-08C8-1EBC-6C96-9820FD91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42824-A91D-49C1-BFCA-4E124B99DA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48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48D59C6-3CCB-6525-882B-BBE3F50D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68B35-0FAE-49AF-8E07-132CEFAB5FA6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A47B9E-3EFF-7685-0735-750D0EA7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8EE3AE-9ABB-D662-3F02-7C8A1CB5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53188"/>
            <a:ext cx="2846387" cy="365125"/>
          </a:xfrm>
        </p:spPr>
        <p:txBody>
          <a:bodyPr/>
          <a:lstStyle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31161D1-3BF9-482C-B25B-103BC6C2D4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5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3387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1pPr>
            <a:lvl2pPr marL="38711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2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133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44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556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667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7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89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E11589-AE48-19E2-1D04-23C4A3AF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1937-5194-42D8-8363-433573535EB4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7736F0-D631-5F9B-366F-EA66F6DD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4F2E81-93F8-7CDD-57D7-1140155A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35337-F7C6-4B1C-894B-223794CAD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3" y="1600206"/>
            <a:ext cx="5384800" cy="4525963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0BB18675-FF3B-6AAD-564B-9AEDAAE8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1F5E-FE27-43A1-A2BB-F7A660AE401A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4206A62C-6D10-7E0D-FEE7-AC5D55FF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B1DE8865-90C9-4228-F396-B2E9832A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1F31-0458-45BA-8CFF-20458A738E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450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111" indent="0">
              <a:buNone/>
              <a:defRPr sz="1693" b="1"/>
            </a:lvl2pPr>
            <a:lvl3pPr marL="774222" indent="0">
              <a:buNone/>
              <a:defRPr sz="1524" b="1"/>
            </a:lvl3pPr>
            <a:lvl4pPr marL="1161334" indent="0">
              <a:buNone/>
              <a:defRPr sz="1355" b="1"/>
            </a:lvl4pPr>
            <a:lvl5pPr marL="1548445" indent="0">
              <a:buNone/>
              <a:defRPr sz="1355" b="1"/>
            </a:lvl5pPr>
            <a:lvl6pPr marL="1935556" indent="0">
              <a:buNone/>
              <a:defRPr sz="1355" b="1"/>
            </a:lvl6pPr>
            <a:lvl7pPr marL="2322667" indent="0">
              <a:buNone/>
              <a:defRPr sz="1355" b="1"/>
            </a:lvl7pPr>
            <a:lvl8pPr marL="2709779" indent="0">
              <a:buNone/>
              <a:defRPr sz="1355" b="1"/>
            </a:lvl8pPr>
            <a:lvl9pPr marL="3096890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111" indent="0">
              <a:buNone/>
              <a:defRPr sz="1693" b="1"/>
            </a:lvl2pPr>
            <a:lvl3pPr marL="774222" indent="0">
              <a:buNone/>
              <a:defRPr sz="1524" b="1"/>
            </a:lvl3pPr>
            <a:lvl4pPr marL="1161334" indent="0">
              <a:buNone/>
              <a:defRPr sz="1355" b="1"/>
            </a:lvl4pPr>
            <a:lvl5pPr marL="1548445" indent="0">
              <a:buNone/>
              <a:defRPr sz="1355" b="1"/>
            </a:lvl5pPr>
            <a:lvl6pPr marL="1935556" indent="0">
              <a:buNone/>
              <a:defRPr sz="1355" b="1"/>
            </a:lvl6pPr>
            <a:lvl7pPr marL="2322667" indent="0">
              <a:buNone/>
              <a:defRPr sz="1355" b="1"/>
            </a:lvl7pPr>
            <a:lvl8pPr marL="2709779" indent="0">
              <a:buNone/>
              <a:defRPr sz="1355" b="1"/>
            </a:lvl8pPr>
            <a:lvl9pPr marL="3096890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E9D46F6D-37B8-E978-987D-5288D153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EE8E-5A8C-4F98-8FDA-B553317CD076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FE3BA87B-AF1E-EC63-F7FB-B91C9529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5D7C21AF-4B85-1B9C-A9F3-95D2A51A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400E6-CFE6-44FC-BBB6-E3CC863EB5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598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084D87D5-064E-7553-3A54-C846AADB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1C81-7076-47A7-BF75-8B1BB40EC44E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10CD1859-3599-FDA5-ACC4-59AC4DF1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F484AF40-1918-C4A5-DEEC-426E4F66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1D72A-48AB-4CAE-B990-F8C1B3257D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67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82E10B1A-C8B0-DD2B-35E5-B3E929C6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EE97-5748-4B0E-935B-BDA76636EDB0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05FE13BF-B211-43B2-8DBA-F5C97F0B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B6E8895B-F139-E51F-EFB9-956F8316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CEB04-72FF-455C-B1E9-36A2C5813E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7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709"/>
            </a:lvl1pPr>
            <a:lvl2pPr>
              <a:defRPr sz="2371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185"/>
            </a:lvl1pPr>
            <a:lvl2pPr marL="387111" indent="0">
              <a:buNone/>
              <a:defRPr sz="1016"/>
            </a:lvl2pPr>
            <a:lvl3pPr marL="774222" indent="0">
              <a:buNone/>
              <a:defRPr sz="847"/>
            </a:lvl3pPr>
            <a:lvl4pPr marL="1161334" indent="0">
              <a:buNone/>
              <a:defRPr sz="762"/>
            </a:lvl4pPr>
            <a:lvl5pPr marL="1548445" indent="0">
              <a:buNone/>
              <a:defRPr sz="762"/>
            </a:lvl5pPr>
            <a:lvl6pPr marL="1935556" indent="0">
              <a:buNone/>
              <a:defRPr sz="762"/>
            </a:lvl6pPr>
            <a:lvl7pPr marL="2322667" indent="0">
              <a:buNone/>
              <a:defRPr sz="762"/>
            </a:lvl7pPr>
            <a:lvl8pPr marL="2709779" indent="0">
              <a:buNone/>
              <a:defRPr sz="762"/>
            </a:lvl8pPr>
            <a:lvl9pPr marL="3096890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018F5D6D-35DC-7EF4-2BC0-ADCBEA01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22B0-F86E-4CE2-ADFB-D6D02A46089F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428C3741-8CC5-DECB-DF4C-9DA6D120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E5059A33-84A7-6925-8730-CFB01CA6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D3387-6253-4CEE-BA02-4FECE9CB5A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211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09"/>
            </a:lvl1pPr>
            <a:lvl2pPr marL="387111" indent="0">
              <a:buNone/>
              <a:defRPr sz="2371"/>
            </a:lvl2pPr>
            <a:lvl3pPr marL="774222" indent="0">
              <a:buNone/>
              <a:defRPr sz="2032"/>
            </a:lvl3pPr>
            <a:lvl4pPr marL="1161334" indent="0">
              <a:buNone/>
              <a:defRPr sz="1693"/>
            </a:lvl4pPr>
            <a:lvl5pPr marL="1548445" indent="0">
              <a:buNone/>
              <a:defRPr sz="1693"/>
            </a:lvl5pPr>
            <a:lvl6pPr marL="1935556" indent="0">
              <a:buNone/>
              <a:defRPr sz="1693"/>
            </a:lvl6pPr>
            <a:lvl7pPr marL="2322667" indent="0">
              <a:buNone/>
              <a:defRPr sz="1693"/>
            </a:lvl7pPr>
            <a:lvl8pPr marL="2709779" indent="0">
              <a:buNone/>
              <a:defRPr sz="1693"/>
            </a:lvl8pPr>
            <a:lvl9pPr marL="3096890" indent="0">
              <a:buNone/>
              <a:defRPr sz="1693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85"/>
            </a:lvl1pPr>
            <a:lvl2pPr marL="387111" indent="0">
              <a:buNone/>
              <a:defRPr sz="1016"/>
            </a:lvl2pPr>
            <a:lvl3pPr marL="774222" indent="0">
              <a:buNone/>
              <a:defRPr sz="847"/>
            </a:lvl3pPr>
            <a:lvl4pPr marL="1161334" indent="0">
              <a:buNone/>
              <a:defRPr sz="762"/>
            </a:lvl4pPr>
            <a:lvl5pPr marL="1548445" indent="0">
              <a:buNone/>
              <a:defRPr sz="762"/>
            </a:lvl5pPr>
            <a:lvl6pPr marL="1935556" indent="0">
              <a:buNone/>
              <a:defRPr sz="762"/>
            </a:lvl6pPr>
            <a:lvl7pPr marL="2322667" indent="0">
              <a:buNone/>
              <a:defRPr sz="762"/>
            </a:lvl7pPr>
            <a:lvl8pPr marL="2709779" indent="0">
              <a:buNone/>
              <a:defRPr sz="762"/>
            </a:lvl8pPr>
            <a:lvl9pPr marL="3096890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B9C2B81A-811D-C8D1-F05E-AD955B5C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89E3-E448-47CF-8310-27D16C6B8986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AA8AC54-8D58-7589-94FF-4FCB309C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A61E03F9-30B0-78D3-DA1E-39C5144C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0CAD-81C2-4882-B3E1-4F7E8D87A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970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A289B7A1-AC8C-8A02-741D-756CC3E368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F4475B87-324A-F1DE-6A7A-89D6392723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D466D0-1610-87D8-D896-2739213DE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1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1682B-1AA3-4EC5-91C3-EEA9FB656B39}" type="datetime1">
              <a:rPr lang="ru-RU"/>
              <a:pPr>
                <a:defRPr/>
              </a:pPr>
              <a:t>07.06.2022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6FD81E-38C7-EB88-25EB-BF620B01E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16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2A8108-A0F6-A0C9-7423-017629EC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63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969BF13-C220-4901-A930-21E5B2A5E4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7111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6pPr>
      <a:lvl7pPr marL="774222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7pPr>
      <a:lvl8pPr marL="1161334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8pPr>
      <a:lvl9pPr marL="1548445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413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66788" indent="-192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138" indent="-192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488" indent="-192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9112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223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334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446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111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222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334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445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556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667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779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890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>
            <a:extLst>
              <a:ext uri="{FF2B5EF4-FFF2-40B4-BE49-F238E27FC236}">
                <a16:creationId xmlns:a16="http://schemas.microsoft.com/office/drawing/2014/main" xmlns="" id="{7DDC239E-1834-1844-2888-D5BD99DD13ED}"/>
              </a:ext>
            </a:extLst>
          </p:cNvPr>
          <p:cNvSpPr/>
          <p:nvPr/>
        </p:nvSpPr>
        <p:spPr>
          <a:xfrm>
            <a:off x="987425" y="165100"/>
            <a:ext cx="10148888" cy="67151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ПРАВИТЕЛЬСТВО</a:t>
            </a:r>
            <a:b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  <a:p>
            <a:pPr>
              <a:defRPr/>
            </a:pPr>
            <a:endParaRPr lang="ru-RU" sz="2000" spc="-1" dirty="0">
              <a:latin typeface="Arial"/>
            </a:endParaRPr>
          </a:p>
        </p:txBody>
      </p:sp>
      <p:sp>
        <p:nvSpPr>
          <p:cNvPr id="46" name="CustomShape 3">
            <a:extLst>
              <a:ext uri="{FF2B5EF4-FFF2-40B4-BE49-F238E27FC236}">
                <a16:creationId xmlns:a16="http://schemas.microsoft.com/office/drawing/2014/main" xmlns="" id="{656AD3DD-5D0C-B635-58FC-41AC07C3EEE0}"/>
              </a:ext>
            </a:extLst>
          </p:cNvPr>
          <p:cNvSpPr/>
          <p:nvPr/>
        </p:nvSpPr>
        <p:spPr>
          <a:xfrm>
            <a:off x="928688" y="2349500"/>
            <a:ext cx="10293350" cy="2447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федеральных и региональных мерах государственной поддержки малого и среднего предпринимательства в условиях изменившейся экономической ситуации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7" name="CustomShape 4">
            <a:extLst>
              <a:ext uri="{FF2B5EF4-FFF2-40B4-BE49-F238E27FC236}">
                <a16:creationId xmlns:a16="http://schemas.microsoft.com/office/drawing/2014/main" xmlns="" id="{7B5DCA9F-EAF7-0B6D-6BCD-2C615285CA65}"/>
              </a:ext>
            </a:extLst>
          </p:cNvPr>
          <p:cNvSpPr/>
          <p:nvPr/>
        </p:nvSpPr>
        <p:spPr>
          <a:xfrm>
            <a:off x="1671638" y="5807075"/>
            <a:ext cx="8894762" cy="7064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defTabSz="573088" eaLnBrk="1" hangingPunct="1">
              <a:defRPr/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 defTabSz="573088" eaLnBrk="1" hangingPunct="1">
              <a:defRPr/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1 июня 2022 года</a:t>
            </a:r>
          </a:p>
        </p:txBody>
      </p:sp>
      <p:sp>
        <p:nvSpPr>
          <p:cNvPr id="48" name="CustomShape 5">
            <a:extLst>
              <a:ext uri="{FF2B5EF4-FFF2-40B4-BE49-F238E27FC236}">
                <a16:creationId xmlns:a16="http://schemas.microsoft.com/office/drawing/2014/main" xmlns="" id="{4376BD9F-D766-007F-9001-87DD014470C9}"/>
              </a:ext>
            </a:extLst>
          </p:cNvPr>
          <p:cNvSpPr/>
          <p:nvPr/>
        </p:nvSpPr>
        <p:spPr>
          <a:xfrm>
            <a:off x="0" y="-1042988"/>
            <a:ext cx="244475" cy="4095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26" name="Рисунок 6">
            <a:extLst>
              <a:ext uri="{FF2B5EF4-FFF2-40B4-BE49-F238E27FC236}">
                <a16:creationId xmlns:a16="http://schemas.microsoft.com/office/drawing/2014/main" xmlns="" id="{32F83312-18CF-2618-47F8-8DFE93D8C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301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Рисунок 5">
            <a:extLst>
              <a:ext uri="{FF2B5EF4-FFF2-40B4-BE49-F238E27FC236}">
                <a16:creationId xmlns:a16="http://schemas.microsoft.com/office/drawing/2014/main" xmlns="" id="{98C74353-4658-7E39-B507-28578FAED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>
            <a:extLst>
              <a:ext uri="{FF2B5EF4-FFF2-40B4-BE49-F238E27FC236}">
                <a16:creationId xmlns:a16="http://schemas.microsoft.com/office/drawing/2014/main" xmlns="" id="{5AAF18B1-354C-EB53-3A7E-82D85E2BE214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>
            <a:extLst>
              <a:ext uri="{FF2B5EF4-FFF2-40B4-BE49-F238E27FC236}">
                <a16:creationId xmlns:a16="http://schemas.microsoft.com/office/drawing/2014/main" xmlns="" id="{F1EC6F0E-2AEF-46E4-1071-669C55E6EF28}"/>
              </a:ext>
            </a:extLst>
          </p:cNvPr>
          <p:cNvSpPr/>
          <p:nvPr/>
        </p:nvSpPr>
        <p:spPr>
          <a:xfrm>
            <a:off x="984250" y="6350"/>
            <a:ext cx="10939463" cy="1022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(ПРОДОЛЖЕНИЕ)</a:t>
            </a:r>
            <a:endParaRPr lang="ru-RU" sz="2000" spc="-1" dirty="0">
              <a:latin typeface="XO Oriel"/>
            </a:endParaRPr>
          </a:p>
        </p:txBody>
      </p:sp>
      <p:sp>
        <p:nvSpPr>
          <p:cNvPr id="114" name="TextShape 3">
            <a:extLst>
              <a:ext uri="{FF2B5EF4-FFF2-40B4-BE49-F238E27FC236}">
                <a16:creationId xmlns:a16="http://schemas.microsoft.com/office/drawing/2014/main" xmlns="" id="{330EE62B-B22B-6B7F-9AD4-A6D1F5B01496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10</a:t>
            </a:r>
            <a:endParaRPr lang="ru-RU" sz="1400" spc="-1" dirty="0">
              <a:latin typeface="Times New Roman"/>
            </a:endParaRPr>
          </a:p>
        </p:txBody>
      </p:sp>
      <p:pic>
        <p:nvPicPr>
          <p:cNvPr id="23557" name="Рисунок 1">
            <a:extLst>
              <a:ext uri="{FF2B5EF4-FFF2-40B4-BE49-F238E27FC236}">
                <a16:creationId xmlns:a16="http://schemas.microsoft.com/office/drawing/2014/main" xmlns="" id="{7268830B-758E-55DB-BB86-BA78B00CC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CustomShape 4">
            <a:extLst>
              <a:ext uri="{FF2B5EF4-FFF2-40B4-BE49-F238E27FC236}">
                <a16:creationId xmlns:a16="http://schemas.microsoft.com/office/drawing/2014/main" xmlns="" id="{24A5FB3F-FA1A-2409-6513-7CBF919C294E}"/>
              </a:ext>
            </a:extLst>
          </p:cNvPr>
          <p:cNvSpPr/>
          <p:nvPr/>
        </p:nvSpPr>
        <p:spPr>
          <a:xfrm>
            <a:off x="1009650" y="692150"/>
            <a:ext cx="10566400" cy="57610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2100" b="1">
                <a:solidFill>
                  <a:srgbClr val="1F4E79"/>
                </a:solidFill>
                <a:latin typeface="Times New Roman" panose="02020603050405020304" pitchFamily="18" charset="0"/>
              </a:rPr>
              <a:t>Новая программа «Импортозамещение»</a:t>
            </a:r>
            <a:endParaRPr lang="ru-RU" altLang="en-US" sz="2100">
              <a:latin typeface="XO Oriel"/>
            </a:endParaRPr>
          </a:p>
          <a:p>
            <a:endParaRPr lang="ru-RU" altLang="en-US" sz="1000" b="1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r>
              <a:rPr lang="ru-RU" altLang="en-US" sz="2100" b="1">
                <a:solidFill>
                  <a:srgbClr val="1F4E79"/>
                </a:solidFill>
                <a:latin typeface="Times New Roman" panose="02020603050405020304" pitchFamily="18" charset="0"/>
              </a:rPr>
              <a:t>Цель: </a:t>
            </a:r>
            <a:r>
              <a:rPr lang="ru-RU" altLang="en-US" sz="2100" b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стимулирование оперативных мер по созданию импортозамещающих      производств</a:t>
            </a:r>
            <a:endParaRPr lang="ru-RU" altLang="en-US" sz="2100">
              <a:latin typeface="XO Oriel"/>
            </a:endParaRPr>
          </a:p>
          <a:p>
            <a:endParaRPr lang="ru-RU" altLang="en-US" sz="500">
              <a:latin typeface="XO Oriel"/>
            </a:endParaRPr>
          </a:p>
          <a:p>
            <a:r>
              <a:rPr lang="ru-RU" altLang="en-US" sz="2100" b="1">
                <a:solidFill>
                  <a:srgbClr val="1F4E79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Условия: </a:t>
            </a:r>
            <a:endParaRPr lang="ru-RU" altLang="en-US" sz="2100">
              <a:latin typeface="XO Oriel"/>
            </a:endParaRP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ставка – 1 % годовых</a:t>
            </a: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срок – до 5 лет</a:t>
            </a: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сумма займа – от 10 до 50 млн рублей</a:t>
            </a:r>
            <a:endParaRPr lang="ru-RU" altLang="en-US" sz="2100">
              <a:latin typeface="XO Oriel"/>
            </a:endParaRP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софинансирование – не требуется</a:t>
            </a:r>
            <a:endParaRPr lang="ru-RU" altLang="en-US" sz="2100">
              <a:latin typeface="XO Oriel"/>
            </a:endParaRP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отсрочка по уплате тела займа до половины от срока займа</a:t>
            </a:r>
            <a:endParaRPr lang="ru-RU" altLang="en-US" sz="2100">
              <a:latin typeface="XO Oriel"/>
            </a:endParaRPr>
          </a:p>
          <a:p>
            <a:pPr algn="just">
              <a:buFontTx/>
              <a:buChar char="-"/>
            </a:pP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обеспечение – банковская гарантия</a:t>
            </a:r>
          </a:p>
          <a:p>
            <a:pPr algn="just">
              <a:buFontTx/>
              <a:buChar char="-"/>
            </a:pPr>
            <a:endParaRPr lang="ru-RU" altLang="en-US" sz="1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en-US" sz="2100" b="1">
                <a:solidFill>
                  <a:srgbClr val="1F4E79"/>
                </a:solidFill>
                <a:latin typeface="Times New Roman" panose="02020603050405020304" pitchFamily="18" charset="0"/>
              </a:rPr>
              <a:t>Сумма докапитализации: </a:t>
            </a:r>
            <a:r>
              <a:rPr lang="ru-RU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250 млн рублей</a:t>
            </a:r>
          </a:p>
          <a:p>
            <a:endParaRPr lang="ru-RU" altLang="en-US" sz="500" b="1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r>
              <a:rPr lang="ru-RU" altLang="en-US" sz="2100" b="1">
                <a:solidFill>
                  <a:srgbClr val="1F4E79"/>
                </a:solidFill>
                <a:latin typeface="Times New Roman" panose="02020603050405020304" pitchFamily="18" charset="0"/>
              </a:rPr>
              <a:t>Показатель:</a:t>
            </a:r>
            <a:endParaRPr lang="ru-RU" altLang="en-US" sz="2100">
              <a:latin typeface="XO Oriel"/>
            </a:endParaRPr>
          </a:p>
          <a:p>
            <a:pPr algn="just"/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Количество выданных займов субъектам предпринимательства (не менее </a:t>
            </a:r>
            <a:r>
              <a:rPr lang="ru-RU" altLang="en-US" sz="2100" b="1">
                <a:latin typeface="Times New Roman" panose="02020603050405020304" pitchFamily="18" charset="0"/>
              </a:rPr>
              <a:t>14 займов</a:t>
            </a:r>
            <a:r>
              <a:rPr lang="ru-RU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)   </a:t>
            </a:r>
            <a:endParaRPr lang="ru-RU" altLang="en-US" sz="2100">
              <a:solidFill>
                <a:srgbClr val="000000"/>
              </a:solidFill>
              <a:latin typeface="XO Oriel"/>
            </a:endParaRPr>
          </a:p>
          <a:p>
            <a:pPr algn="just"/>
            <a:endParaRPr lang="ru-RU" altLang="en-US" sz="1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b="1" i="1">
                <a:latin typeface="Times New Roman" panose="02020603050405020304" pitchFamily="18" charset="0"/>
              </a:rPr>
              <a:t>Поступило: </a:t>
            </a:r>
            <a:r>
              <a:rPr lang="ru-RU" altLang="en-US" i="1">
                <a:latin typeface="Times New Roman" panose="02020603050405020304" pitchFamily="18" charset="0"/>
              </a:rPr>
              <a:t>7 заявок на сумму 260 млн руб. </a:t>
            </a:r>
            <a:r>
              <a:rPr lang="ru-RU" altLang="en-US" b="1" i="1">
                <a:latin typeface="Times New Roman" panose="02020603050405020304" pitchFamily="18" charset="0"/>
              </a:rPr>
              <a:t>Одобрено: </a:t>
            </a:r>
            <a:r>
              <a:rPr lang="ru-RU" altLang="en-US" i="1">
                <a:latin typeface="Times New Roman" panose="02020603050405020304" pitchFamily="18" charset="0"/>
              </a:rPr>
              <a:t>2 заявки на сумму 100 млн руб.</a:t>
            </a:r>
          </a:p>
          <a:p>
            <a:r>
              <a:rPr lang="ru-RU" altLang="en-US" i="1">
                <a:latin typeface="Times New Roman" panose="02020603050405020304" pitchFamily="18" charset="0"/>
              </a:rPr>
              <a:t>Инициировано рассмотрение на  Бюджетной комиссии вопроса о </a:t>
            </a:r>
            <a:r>
              <a:rPr lang="ru-RU" altLang="en-US" b="1" i="1">
                <a:latin typeface="Times New Roman" panose="02020603050405020304" pitchFamily="18" charset="0"/>
              </a:rPr>
              <a:t>дополнительной докапитализации Фонда развития промышленности на 250 млн руб.</a:t>
            </a:r>
          </a:p>
        </p:txBody>
      </p:sp>
      <p:pic>
        <p:nvPicPr>
          <p:cNvPr id="23559" name="Рисунок 8">
            <a:extLst>
              <a:ext uri="{FF2B5EF4-FFF2-40B4-BE49-F238E27FC236}">
                <a16:creationId xmlns:a16="http://schemas.microsoft.com/office/drawing/2014/main" xmlns="" id="{E49AF6E5-9712-2971-57D3-E955D8FCB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>
            <a:extLst>
              <a:ext uri="{FF2B5EF4-FFF2-40B4-BE49-F238E27FC236}">
                <a16:creationId xmlns:a16="http://schemas.microsoft.com/office/drawing/2014/main" xmlns="" id="{43876C4D-D4C4-131F-57CA-CE7A5D7C46C3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>
            <a:extLst>
              <a:ext uri="{FF2B5EF4-FFF2-40B4-BE49-F238E27FC236}">
                <a16:creationId xmlns:a16="http://schemas.microsoft.com/office/drawing/2014/main" xmlns="" id="{7E4E892C-7B15-D864-2646-D5059E20E1C6}"/>
              </a:ext>
            </a:extLst>
          </p:cNvPr>
          <p:cNvSpPr/>
          <p:nvPr/>
        </p:nvSpPr>
        <p:spPr>
          <a:xfrm>
            <a:off x="984250" y="6350"/>
            <a:ext cx="10939463" cy="1022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(ПРОДОЛЖЕНИЕ)</a:t>
            </a:r>
            <a:endParaRPr lang="ru-RU" sz="2000" spc="-1" dirty="0">
              <a:latin typeface="XO Oriel"/>
            </a:endParaRPr>
          </a:p>
        </p:txBody>
      </p:sp>
      <p:sp>
        <p:nvSpPr>
          <p:cNvPr id="114" name="TextShape 3">
            <a:extLst>
              <a:ext uri="{FF2B5EF4-FFF2-40B4-BE49-F238E27FC236}">
                <a16:creationId xmlns:a16="http://schemas.microsoft.com/office/drawing/2014/main" xmlns="" id="{041B1A80-898A-EFA7-62C8-603FB8B4C514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11</a:t>
            </a:r>
            <a:endParaRPr lang="ru-RU" sz="1400" spc="-1" dirty="0">
              <a:latin typeface="Times New Roman"/>
            </a:endParaRPr>
          </a:p>
        </p:txBody>
      </p:sp>
      <p:pic>
        <p:nvPicPr>
          <p:cNvPr id="25605" name="Рисунок 1">
            <a:extLst>
              <a:ext uri="{FF2B5EF4-FFF2-40B4-BE49-F238E27FC236}">
                <a16:creationId xmlns:a16="http://schemas.microsoft.com/office/drawing/2014/main" xmlns="" id="{1333775A-DFE4-B078-C733-94B3B50E2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CustomShape 4">
            <a:extLst>
              <a:ext uri="{FF2B5EF4-FFF2-40B4-BE49-F238E27FC236}">
                <a16:creationId xmlns:a16="http://schemas.microsoft.com/office/drawing/2014/main" xmlns="" id="{94234461-FCB1-4281-9BE1-3D3FB9B394C5}"/>
              </a:ext>
            </a:extLst>
          </p:cNvPr>
          <p:cNvSpPr/>
          <p:nvPr/>
        </p:nvSpPr>
        <p:spPr>
          <a:xfrm>
            <a:off x="1227138" y="1152525"/>
            <a:ext cx="10564812" cy="5340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Изменение в программу займа «ОБОРОТНЫЙ КАПИТАЛ» Фонда развития промышленности</a:t>
            </a:r>
            <a:endParaRPr lang="ru-RU" sz="2200" spc="-1" dirty="0">
              <a:latin typeface="XO Oriel"/>
            </a:endParaRPr>
          </a:p>
          <a:p>
            <a:pPr>
              <a:defRPr/>
            </a:pPr>
            <a:endParaRPr lang="ru-RU" sz="7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Цель: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срока займа,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перечня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потенциальных заемщиков,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«каникулы» 6 месяцев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уплате займа и процентов</a:t>
            </a:r>
          </a:p>
          <a:p>
            <a:pPr>
              <a:defRPr/>
            </a:pPr>
            <a:endParaRPr lang="ru-RU" sz="2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200" spc="-1" dirty="0">
              <a:latin typeface="XO Oriel"/>
            </a:endParaRPr>
          </a:p>
          <a:p>
            <a:pPr algn="just">
              <a:buClr>
                <a:srgbClr val="000000"/>
              </a:buClr>
              <a:defRPr/>
            </a:pPr>
            <a:endParaRPr lang="ru-RU" sz="500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defRPr/>
            </a:pPr>
            <a:endParaRPr lang="ru-RU" sz="10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endParaRPr lang="ru-RU" sz="2200" spc="-1" dirty="0">
              <a:latin typeface="XO Oriel"/>
            </a:endParaRPr>
          </a:p>
        </p:txBody>
      </p:sp>
      <p:pic>
        <p:nvPicPr>
          <p:cNvPr id="25607" name="Рисунок 8">
            <a:extLst>
              <a:ext uri="{FF2B5EF4-FFF2-40B4-BE49-F238E27FC236}">
                <a16:creationId xmlns:a16="http://schemas.microsoft.com/office/drawing/2014/main" xmlns="" id="{3F0B34B8-7BE7-DE66-FE0A-08F01D103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F5BD223A-9F4D-5A6B-9340-24E2BBE4F6E2}"/>
              </a:ext>
            </a:extLst>
          </p:cNvPr>
          <p:cNvCxnSpPr/>
          <p:nvPr/>
        </p:nvCxnSpPr>
        <p:spPr>
          <a:xfrm>
            <a:off x="1347788" y="2997200"/>
            <a:ext cx="979328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08C6478-B187-27BC-8F89-D046594F6FE1}"/>
              </a:ext>
            </a:extLst>
          </p:cNvPr>
          <p:cNvSpPr/>
          <p:nvPr/>
        </p:nvSpPr>
        <p:spPr>
          <a:xfrm>
            <a:off x="1243013" y="3098800"/>
            <a:ext cx="9898062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2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Изменение в программу займа «ПРОМЫШЛЕННАЯ ИПОТЕКА» Фонда развития промышленности</a:t>
            </a:r>
            <a:endParaRPr lang="ru-RU" sz="2200" spc="-1" dirty="0">
              <a:latin typeface="XO Oriel"/>
            </a:endParaRPr>
          </a:p>
          <a:p>
            <a:pPr>
              <a:defRPr/>
            </a:pPr>
            <a:endParaRPr lang="ru-RU" sz="7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Цель: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сроков и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процедуры получения займа</a:t>
            </a:r>
            <a:endParaRPr lang="ru-RU" altLang="ru-RU" sz="2200" b="1" spc="-1" dirty="0">
              <a:latin typeface="XO Oriel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700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defRPr/>
            </a:pPr>
            <a:endParaRPr lang="ru-RU" altLang="ru-RU" sz="2200" i="1" spc="-1" dirty="0">
              <a:latin typeface="Times New Roman"/>
            </a:endParaRPr>
          </a:p>
          <a:p>
            <a:pPr>
              <a:defRPr/>
            </a:pPr>
            <a:r>
              <a:rPr lang="ru-RU" altLang="ru-RU" sz="2200" i="1" spc="-1" dirty="0">
                <a:latin typeface="Times New Roman"/>
              </a:rPr>
              <a:t>Финансирование осуществляется в рамках ранее одобренных бюджетных ассигнований</a:t>
            </a:r>
          </a:p>
          <a:p>
            <a:pPr>
              <a:defRPr/>
            </a:pPr>
            <a:endParaRPr lang="ru-RU" sz="2200" b="1" spc="-1" dirty="0">
              <a:solidFill>
                <a:srgbClr val="1F4E79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>
            <a:extLst>
              <a:ext uri="{FF2B5EF4-FFF2-40B4-BE49-F238E27FC236}">
                <a16:creationId xmlns:a16="http://schemas.microsoft.com/office/drawing/2014/main" xmlns="" id="{C2540FE1-CA94-22C3-B8A0-20C0F812567F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>
            <a:extLst>
              <a:ext uri="{FF2B5EF4-FFF2-40B4-BE49-F238E27FC236}">
                <a16:creationId xmlns:a16="http://schemas.microsoft.com/office/drawing/2014/main" xmlns="" id="{0BF49FC0-9272-02A1-5D79-8D17DAAE82DC}"/>
              </a:ext>
            </a:extLst>
          </p:cNvPr>
          <p:cNvSpPr/>
          <p:nvPr/>
        </p:nvSpPr>
        <p:spPr>
          <a:xfrm>
            <a:off x="1000125" y="42863"/>
            <a:ext cx="10939463" cy="1022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(ПРОДОЛЖЕНИЕ)</a:t>
            </a:r>
            <a:endParaRPr lang="ru-RU" sz="2000" spc="-1" dirty="0">
              <a:latin typeface="XO Oriel"/>
            </a:endParaRPr>
          </a:p>
        </p:txBody>
      </p:sp>
      <p:sp>
        <p:nvSpPr>
          <p:cNvPr id="114" name="TextShape 3">
            <a:extLst>
              <a:ext uri="{FF2B5EF4-FFF2-40B4-BE49-F238E27FC236}">
                <a16:creationId xmlns:a16="http://schemas.microsoft.com/office/drawing/2014/main" xmlns="" id="{C4DCC410-2EF0-9523-A486-F10E116741EF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latin typeface="Times New Roman"/>
              </a:rPr>
              <a:t>12</a:t>
            </a:r>
          </a:p>
        </p:txBody>
      </p:sp>
      <p:pic>
        <p:nvPicPr>
          <p:cNvPr id="27653" name="Рисунок 1">
            <a:extLst>
              <a:ext uri="{FF2B5EF4-FFF2-40B4-BE49-F238E27FC236}">
                <a16:creationId xmlns:a16="http://schemas.microsoft.com/office/drawing/2014/main" xmlns="" id="{5F6B4D85-2173-2A97-D243-D24939872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CustomShape 4">
            <a:extLst>
              <a:ext uri="{FF2B5EF4-FFF2-40B4-BE49-F238E27FC236}">
                <a16:creationId xmlns:a16="http://schemas.microsoft.com/office/drawing/2014/main" xmlns="" id="{1CC6E45D-7969-5EA1-1039-61EAA0C21CBC}"/>
              </a:ext>
            </a:extLst>
          </p:cNvPr>
          <p:cNvSpPr/>
          <p:nvPr/>
        </p:nvSpPr>
        <p:spPr>
          <a:xfrm>
            <a:off x="1243013" y="950913"/>
            <a:ext cx="10564812" cy="533876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2200" b="1">
                <a:solidFill>
                  <a:srgbClr val="1F4E79"/>
                </a:solidFill>
                <a:latin typeface="Times New Roman" panose="02020603050405020304" pitchFamily="18" charset="0"/>
              </a:rPr>
              <a:t>Субсидии арендодателям недвижимого имущества (торговые центры)</a:t>
            </a:r>
            <a:endParaRPr lang="ru-RU" altLang="en-US" sz="2200">
              <a:latin typeface="XO Oriel"/>
            </a:endParaRPr>
          </a:p>
          <a:p>
            <a:endParaRPr lang="ru-RU" altLang="en-US" sz="1000">
              <a:latin typeface="XO Oriel"/>
            </a:endParaRPr>
          </a:p>
          <a:p>
            <a:r>
              <a:rPr lang="ru-RU" altLang="en-US" sz="2200" b="1">
                <a:solidFill>
                  <a:srgbClr val="1F4E79"/>
                </a:solidFill>
                <a:latin typeface="Times New Roman" panose="02020603050405020304" pitchFamily="18" charset="0"/>
              </a:rPr>
              <a:t>Цель: </a:t>
            </a:r>
            <a:r>
              <a:rPr lang="ru-RU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субсидии арендодателям недвижимого имущества на возмещение недополученных в 2022 году доходов по арендной плате </a:t>
            </a:r>
            <a:endParaRPr lang="ru-RU" altLang="en-US" sz="2200">
              <a:latin typeface="XO Oriel"/>
            </a:endParaRPr>
          </a:p>
          <a:p>
            <a:endParaRPr lang="ru-RU" altLang="en-US" sz="1000">
              <a:latin typeface="XO Oriel"/>
            </a:endParaRPr>
          </a:p>
          <a:p>
            <a:r>
              <a:rPr lang="ru-RU" altLang="en-US" sz="2200" b="1">
                <a:solidFill>
                  <a:srgbClr val="1F4E79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Условия: </a:t>
            </a:r>
            <a:endParaRPr lang="ru-RU" altLang="en-US" sz="2200">
              <a:latin typeface="XO Oriel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ru-RU" altLang="en-US" sz="22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площадь торгового центра не менее 1 000 кв. м;</a:t>
            </a:r>
            <a:endParaRPr lang="ru-RU" altLang="en-US" sz="2200">
              <a:latin typeface="XO Oriel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ru-RU" altLang="en-US" sz="22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сохранение не менее 80 % арендованных площадей на 31 декабря 2022 года по отношению к 1 марта 2022 года;</a:t>
            </a:r>
            <a:endParaRPr lang="ru-RU" altLang="en-US" sz="2200">
              <a:latin typeface="XO Oriel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ru-RU" altLang="en-US" sz="22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субсидия предоставляется в размере 25 % от уплаченного за 2021 год налога на имущество организаций</a:t>
            </a:r>
          </a:p>
          <a:p>
            <a:pPr>
              <a:buClr>
                <a:srgbClr val="000000"/>
              </a:buClr>
            </a:pPr>
            <a:endParaRPr lang="ru-RU" altLang="en-US" sz="1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altLang="en-US" sz="2200" b="1">
                <a:solidFill>
                  <a:srgbClr val="1F4E79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Финансирование: </a:t>
            </a:r>
            <a:r>
              <a:rPr lang="ru-RU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15 млн рублей </a:t>
            </a:r>
          </a:p>
          <a:p>
            <a:endParaRPr lang="ru-RU" altLang="en-US" sz="1000" b="1">
              <a:solidFill>
                <a:srgbClr val="1F4E79"/>
              </a:solidFill>
              <a:latin typeface="Times New Roman" panose="02020603050405020304" pitchFamily="18" charset="0"/>
            </a:endParaRPr>
          </a:p>
          <a:p>
            <a:r>
              <a:rPr lang="ru-RU" altLang="en-US" sz="2200" b="1">
                <a:solidFill>
                  <a:srgbClr val="1F4E79"/>
                </a:solidFill>
                <a:latin typeface="Times New Roman" panose="02020603050405020304" pitchFamily="18" charset="0"/>
              </a:rPr>
              <a:t>Показатель:</a:t>
            </a:r>
            <a:endParaRPr lang="ru-RU" altLang="en-US" sz="2200">
              <a:latin typeface="XO Oriel"/>
            </a:endParaRPr>
          </a:p>
          <a:p>
            <a:pPr>
              <a:buClr>
                <a:srgbClr val="000000"/>
              </a:buClr>
            </a:pPr>
            <a:r>
              <a:rPr lang="ru-RU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Количество арендодателей недвижимого имущества, получивших субсидию из областного бюджета Тверской области  на возмещение недополученных доходов по арендной плате в 2022 году, сохранивших не менее 80% площадей недвижимого имущества, переданных в аренду (субаренду) </a:t>
            </a:r>
            <a:r>
              <a:rPr lang="ru-RU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(3 торговых центра)</a:t>
            </a:r>
          </a:p>
          <a:p>
            <a:endParaRPr lang="ru-RU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5" name="Рисунок 8">
            <a:extLst>
              <a:ext uri="{FF2B5EF4-FFF2-40B4-BE49-F238E27FC236}">
                <a16:creationId xmlns:a16="http://schemas.microsoft.com/office/drawing/2014/main" xmlns="" id="{815701C3-A272-D8C3-FADC-FD743FC39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4">
            <a:extLst>
              <a:ext uri="{FF2B5EF4-FFF2-40B4-BE49-F238E27FC236}">
                <a16:creationId xmlns:a16="http://schemas.microsoft.com/office/drawing/2014/main" xmlns="" id="{916EE20D-7E14-3345-9546-A8C63549CB46}"/>
              </a:ext>
            </a:extLst>
          </p:cNvPr>
          <p:cNvSpPr/>
          <p:nvPr/>
        </p:nvSpPr>
        <p:spPr>
          <a:xfrm>
            <a:off x="1186920" y="836712"/>
            <a:ext cx="11004480" cy="43625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Субсидии на возмещение затрат по полученным кредитам</a:t>
            </a:r>
          </a:p>
          <a:p>
            <a:pPr>
              <a:defRPr/>
            </a:pPr>
            <a:endParaRPr lang="ru-RU" sz="5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Цель: </a:t>
            </a:r>
            <a:r>
              <a:rPr lang="ru-RU" sz="2200" b="1" spc="-1" dirty="0">
                <a:solidFill>
                  <a:srgbClr val="000000"/>
                </a:solidFill>
                <a:latin typeface="Times New Roman"/>
              </a:rPr>
              <a:t>поддержка реализации инвестиционных проектов</a:t>
            </a:r>
            <a:endParaRPr lang="ru-RU" sz="2200" spc="-1" dirty="0">
              <a:latin typeface="XO Oriel"/>
            </a:endParaRPr>
          </a:p>
          <a:p>
            <a:pPr>
              <a:defRPr/>
            </a:pPr>
            <a:endParaRPr lang="ru-RU" sz="500" spc="-1" dirty="0">
              <a:latin typeface="XO Oriel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Условия: </a:t>
            </a:r>
            <a:endParaRPr lang="ru-RU" sz="2200" spc="-1" dirty="0">
              <a:latin typeface="XO Oriel"/>
            </a:endParaRPr>
          </a:p>
          <a:p>
            <a:pPr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Внесение изменений в постановление Правительства Тверской области </a:t>
            </a:r>
            <a:r>
              <a:rPr dirty="0"/>
              <a:t/>
            </a:r>
            <a:br>
              <a:rPr dirty="0"/>
            </a:b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от 25.06.2021 № 372-пп в части:</a:t>
            </a:r>
            <a:endParaRPr lang="ru-RU" sz="2200" spc="-1" dirty="0">
              <a:latin typeface="XO Oriel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расширения категорий получателей</a:t>
            </a:r>
          </a:p>
          <a:p>
            <a:pPr marL="685800" indent="-342900">
              <a:buFontTx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действующая редакция: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лесоводство и лесозаготовки, обработка древесины</a:t>
            </a:r>
            <a:endParaRPr lang="ru-RU" sz="2200" spc="-1" dirty="0">
              <a:solidFill>
                <a:srgbClr val="000000"/>
              </a:solidFill>
              <a:latin typeface="Times New Roman"/>
            </a:endParaRPr>
          </a:p>
          <a:p>
            <a:pPr marL="685800" indent="-342900">
              <a:buFontTx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новая редакция: </a:t>
            </a: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все ОКВЭД</a:t>
            </a:r>
            <a:endParaRPr lang="ru-RU" sz="2200" spc="-1" dirty="0">
              <a:highlight>
                <a:srgbClr val="FFFF00"/>
              </a:highlight>
              <a:latin typeface="XO Oriel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изменения размера возмещения </a:t>
            </a:r>
          </a:p>
          <a:p>
            <a:pPr marL="685800" indent="-342900">
              <a:buFontTx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действующая редакция: ключевая ставка ЦБ РФ на дату подачи заявки</a:t>
            </a:r>
          </a:p>
          <a:p>
            <a:pPr marL="719138" indent="-358775">
              <a:buFontTx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новая редакция: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5 %* от суммы задолженности, но не более 80 % фактических затрат на уплату процентов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13,5% (льготное кредитование для среднего бизнеса) – 5 % = 8,5% (ранее действующая ставка) </a:t>
            </a: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Финансирование в 2022 году: </a:t>
            </a:r>
            <a:r>
              <a:rPr lang="ru-RU" sz="2200" b="1" spc="-1" dirty="0">
                <a:solidFill>
                  <a:srgbClr val="FF0000"/>
                </a:solidFill>
                <a:latin typeface="Times New Roman"/>
              </a:rPr>
              <a:t>113,4 млн рублей, </a:t>
            </a:r>
          </a:p>
          <a:p>
            <a:pPr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в т.ч. 100,0 млн - дополнительная потребность; 13,4 млн - перераспределение между ГП</a:t>
            </a:r>
          </a:p>
          <a:p>
            <a:pPr>
              <a:defRPr/>
            </a:pPr>
            <a:r>
              <a:rPr lang="ru-RU" sz="2000" b="1" spc="-1" dirty="0">
                <a:solidFill>
                  <a:srgbClr val="000000"/>
                </a:solidFill>
                <a:latin typeface="Times New Roman"/>
              </a:rPr>
              <a:t>(привлечение не менее 2 млрд рублей кредитных средств на реализацию инвестиционных проектов)</a:t>
            </a:r>
            <a:endParaRPr lang="ru-RU" sz="2000" spc="-1" dirty="0">
              <a:latin typeface="XO Oriel"/>
            </a:endParaRPr>
          </a:p>
        </p:txBody>
      </p:sp>
      <p:sp>
        <p:nvSpPr>
          <p:cNvPr id="146" name="CustomShape 1">
            <a:extLst>
              <a:ext uri="{FF2B5EF4-FFF2-40B4-BE49-F238E27FC236}">
                <a16:creationId xmlns:a16="http://schemas.microsoft.com/office/drawing/2014/main" xmlns="" id="{25F3C268-58A9-D527-961C-62709E97649B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TextShape 3">
            <a:extLst>
              <a:ext uri="{FF2B5EF4-FFF2-40B4-BE49-F238E27FC236}">
                <a16:creationId xmlns:a16="http://schemas.microsoft.com/office/drawing/2014/main" xmlns="" id="{75D12E4C-12CF-2295-CBDE-FFB0D7F99DB9}"/>
              </a:ext>
            </a:extLst>
          </p:cNvPr>
          <p:cNvSpPr txBox="1"/>
          <p:nvPr/>
        </p:nvSpPr>
        <p:spPr>
          <a:xfrm>
            <a:off x="9229725" y="641508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13</a:t>
            </a:r>
            <a:endParaRPr lang="ru-RU" sz="1400" spc="-1" dirty="0">
              <a:latin typeface="Times New Roman"/>
            </a:endParaRPr>
          </a:p>
        </p:txBody>
      </p:sp>
      <p:pic>
        <p:nvPicPr>
          <p:cNvPr id="29701" name="Рисунок 1">
            <a:extLst>
              <a:ext uri="{FF2B5EF4-FFF2-40B4-BE49-F238E27FC236}">
                <a16:creationId xmlns:a16="http://schemas.microsoft.com/office/drawing/2014/main" xmlns="" id="{C111915D-E2FE-824D-07A9-2260E7554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stomShape 2">
            <a:extLst>
              <a:ext uri="{FF2B5EF4-FFF2-40B4-BE49-F238E27FC236}">
                <a16:creationId xmlns:a16="http://schemas.microsoft.com/office/drawing/2014/main" xmlns="" id="{1E42EF66-9DCE-BD3C-E295-C39803753398}"/>
              </a:ext>
            </a:extLst>
          </p:cNvPr>
          <p:cNvSpPr/>
          <p:nvPr/>
        </p:nvSpPr>
        <p:spPr>
          <a:xfrm>
            <a:off x="1000125" y="-4763"/>
            <a:ext cx="10939463" cy="93821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(ПРОДОЛЖЕНИЕ)</a:t>
            </a:r>
            <a:endParaRPr lang="ru-RU" sz="2000" spc="-1" dirty="0">
              <a:latin typeface="XO Oriel"/>
            </a:endParaRPr>
          </a:p>
        </p:txBody>
      </p:sp>
      <p:pic>
        <p:nvPicPr>
          <p:cNvPr id="29703" name="Рисунок 10">
            <a:extLst>
              <a:ext uri="{FF2B5EF4-FFF2-40B4-BE49-F238E27FC236}">
                <a16:creationId xmlns:a16="http://schemas.microsoft.com/office/drawing/2014/main" xmlns="" id="{E9EC2CCF-1D6F-EE74-999F-6BF320A87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F2FC9AB6-C5EB-8925-7DF6-E7445D6C6097}"/>
              </a:ext>
            </a:extLst>
          </p:cNvPr>
          <p:cNvGraphicFramePr>
            <a:graphicFrameLocks noGrp="1"/>
          </p:cNvGraphicFramePr>
          <p:nvPr/>
        </p:nvGraphicFramePr>
        <p:xfrm>
          <a:off x="928688" y="760413"/>
          <a:ext cx="10382250" cy="5597525"/>
        </p:xfrm>
        <a:graphic>
          <a:graphicData uri="http://schemas.openxmlformats.org/drawingml/2006/table">
            <a:tbl>
              <a:tblPr/>
              <a:tblGrid>
                <a:gridCol w="465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60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10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890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статус исполнения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039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kumimoji="0" lang="en-US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Общесистемные меры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оперативной группы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координации мер, направленных на стабилизацию экономики и поддержку предпринимательской деятельности в Тверской области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заседаний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период с 9 марта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kumimoji="0" lang="en-US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мая 2022 года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1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Комиссии по финансовому оздоровлению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предприятий Тверской области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Приказом 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Министерства промышленности и торговли Тверской области утвержден состав Комиссии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20.05.2022 проведено заседание Комиссии по вопросу выработки мер стабилизации финансово-экономического состояния ЗАО «</a:t>
                      </a:r>
                      <a:r>
                        <a:rPr kumimoji="0" lang="ru-RU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Хиус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0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 компетенций по поддержке экспорта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базе Фонда содействия развитию венчурных инвестиций в субъекты малого и среднего предпринимательства в научно-технической сфере Тверской области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Действует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рабочая группа 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поддержке </a:t>
                      </a:r>
                      <a:r>
                        <a:rPr kumimoji="0" lang="ru-RU" altLang="ru-RU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экспортно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ориентированных субъектов МСП (оказана 151 консультационно-информационная услуга, в т.ч.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субъектам МСП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горячая линия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экспортеров (18 обращений 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 МСП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algn="l" defTabSz="774222" rtl="0" eaLnBrk="1" latinLnBrk="0" hangingPunct="1">
                        <a:lnSpc>
                          <a:spcPct val="80000"/>
                        </a:lnSpc>
                      </a:pPr>
                      <a:endParaRPr kumimoji="0" lang="ru-RU" alt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«День Российского экспортного центра – 29 субъектов МСП. ВКС с Торговым представительством РФ в Республике Бразилия (10 субъектов МСП), а также встреча с Торговым представителем провинции </a:t>
                      </a:r>
                      <a:r>
                        <a:rPr kumimoji="0" lang="ru-RU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Цьзянсу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(КНР) в Российской Федерации и СНГ (30 субъектов МСП)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1773" name="TextBox 1">
            <a:extLst>
              <a:ext uri="{FF2B5EF4-FFF2-40B4-BE49-F238E27FC236}">
                <a16:creationId xmlns:a16="http://schemas.microsoft.com/office/drawing/2014/main" xmlns="" id="{675F6FFC-C322-E59E-4DAE-FD5B916B3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74" name="Рисунок 5">
            <a:extLst>
              <a:ext uri="{FF2B5EF4-FFF2-40B4-BE49-F238E27FC236}">
                <a16:creationId xmlns:a16="http://schemas.microsoft.com/office/drawing/2014/main" xmlns="" id="{6E4E3D9C-03B9-0074-2551-AFEBEF7C4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5" name="Рисунок 11">
            <a:extLst>
              <a:ext uri="{FF2B5EF4-FFF2-40B4-BE49-F238E27FC236}">
                <a16:creationId xmlns:a16="http://schemas.microsoft.com/office/drawing/2014/main" xmlns="" id="{9764D86D-9328-8B99-B0B2-F8DE80FF0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6" name="TextBox 5">
            <a:extLst>
              <a:ext uri="{FF2B5EF4-FFF2-40B4-BE49-F238E27FC236}">
                <a16:creationId xmlns:a16="http://schemas.microsoft.com/office/drawing/2014/main" xmlns="" id="{EC726001-4744-C9B8-7D22-5BD0761C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МЕРЫ ПОДДЕРЖКИ ПЛАНА МЕРОПРИЯТИЙ</a:t>
            </a:r>
          </a:p>
        </p:txBody>
      </p:sp>
      <p:sp>
        <p:nvSpPr>
          <p:cNvPr id="31777" name="Номер слайда 7">
            <a:extLst>
              <a:ext uri="{FF2B5EF4-FFF2-40B4-BE49-F238E27FC236}">
                <a16:creationId xmlns:a16="http://schemas.microsoft.com/office/drawing/2014/main" xmlns="" id="{E297E5D8-3CF6-748B-39BC-D3A5FC262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80550" y="6423025"/>
            <a:ext cx="21336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CD2968-DBC6-4111-981C-C5C73A92CE78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D5A1F428-A594-EB7A-A7D9-40B776F6F2A5}"/>
              </a:ext>
            </a:extLst>
          </p:cNvPr>
          <p:cNvGraphicFramePr>
            <a:graphicFrameLocks noGrp="1"/>
          </p:cNvGraphicFramePr>
          <p:nvPr/>
        </p:nvGraphicFramePr>
        <p:xfrm>
          <a:off x="979488" y="968375"/>
          <a:ext cx="10156825" cy="5308600"/>
        </p:xfrm>
        <a:graphic>
          <a:graphicData uri="http://schemas.openxmlformats.org/drawingml/2006/table">
            <a:tbl>
              <a:tblPr/>
              <a:tblGrid>
                <a:gridCol w="461962">
                  <a:extLst>
                    <a:ext uri="{9D8B030D-6E8A-4147-A177-3AD203B41FA5}">
                      <a16:colId xmlns:a16="http://schemas.microsoft.com/office/drawing/2014/main" xmlns="" val="965578407"/>
                    </a:ext>
                  </a:extLst>
                </a:gridCol>
                <a:gridCol w="6086475">
                  <a:extLst>
                    <a:ext uri="{9D8B030D-6E8A-4147-A177-3AD203B41FA5}">
                      <a16:colId xmlns:a16="http://schemas.microsoft.com/office/drawing/2014/main" xmlns="" val="60546280"/>
                    </a:ext>
                  </a:extLst>
                </a:gridCol>
                <a:gridCol w="3608388">
                  <a:extLst>
                    <a:ext uri="{9D8B030D-6E8A-4147-A177-3AD203B41FA5}">
                      <a16:colId xmlns:a16="http://schemas.microsoft.com/office/drawing/2014/main" xmlns="" val="2179590558"/>
                    </a:ext>
                  </a:extLst>
                </a:gridCol>
              </a:tblGrid>
              <a:tr h="692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altLang="ru-RU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статус исполнения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6278782"/>
                  </a:ext>
                </a:extLst>
              </a:tr>
              <a:tr h="4524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kumimoji="0" lang="en-US" alt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Общесистемные меры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017100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распоряжение от 07.04.2020 № 277-рп                                «Об утверждении 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Перечней системообразующих предприятий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области»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 предприятия региона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Перечне (+71)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Ежемесячный мониторинг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8908192"/>
                  </a:ext>
                </a:extLst>
              </a:tr>
              <a:tr h="1152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регионального плана по импортозамещению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Приказом Министерства промышленности и торговли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Тверской области от 05.05.2022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108 </a:t>
                      </a:r>
                      <a:r>
                        <a:rPr kumimoji="0" lang="ru-RU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 План </a:t>
                      </a: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импортозамещению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4423127"/>
                  </a:ext>
                </a:extLst>
              </a:tr>
              <a:tr h="210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анализа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закупок товаров, работ, услуг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для обеспечения государственных нужд на предмет наличия в закупках оборудования, комплектующих и расходных материалов, производимых на территории тверского региона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 анализ </a:t>
                      </a: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товаров, работ, услуг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письма в адрес ИОГВ с целью применения ими перечня предприятий Тверской области при формировании начальной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(максимальной) цены контракта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6746043"/>
                  </a:ext>
                </a:extLst>
              </a:tr>
            </a:tbl>
          </a:graphicData>
        </a:graphic>
      </p:graphicFrame>
      <p:sp>
        <p:nvSpPr>
          <p:cNvPr id="33823" name="TextBox 1">
            <a:extLst>
              <a:ext uri="{FF2B5EF4-FFF2-40B4-BE49-F238E27FC236}">
                <a16:creationId xmlns:a16="http://schemas.microsoft.com/office/drawing/2014/main" xmlns="" id="{67D6F7DD-D42C-F124-5EEC-A7D98D38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824" name="Рисунок 5">
            <a:extLst>
              <a:ext uri="{FF2B5EF4-FFF2-40B4-BE49-F238E27FC236}">
                <a16:creationId xmlns:a16="http://schemas.microsoft.com/office/drawing/2014/main" xmlns="" id="{D87A28F8-6E7D-2C4F-3FA6-DC76C3AAB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5" name="Рисунок 11">
            <a:extLst>
              <a:ext uri="{FF2B5EF4-FFF2-40B4-BE49-F238E27FC236}">
                <a16:creationId xmlns:a16="http://schemas.microsoft.com/office/drawing/2014/main" xmlns="" id="{F4C84CAE-FAA1-6DFB-7470-E5C202854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6" name="TextBox 5">
            <a:extLst>
              <a:ext uri="{FF2B5EF4-FFF2-40B4-BE49-F238E27FC236}">
                <a16:creationId xmlns:a16="http://schemas.microsoft.com/office/drawing/2014/main" xmlns="" id="{D8FE7109-23C0-0795-8DB2-AADA7BDF4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МЕРЫ ПОДДЕРЖКИ ПЛАНА МЕРОПРИЯТИЙ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  <p:sp>
        <p:nvSpPr>
          <p:cNvPr id="33827" name="Номер слайда 7">
            <a:extLst>
              <a:ext uri="{FF2B5EF4-FFF2-40B4-BE49-F238E27FC236}">
                <a16:creationId xmlns:a16="http://schemas.microsoft.com/office/drawing/2014/main" xmlns="" id="{EDC562A8-629D-A0FF-9E4D-670A1A483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00F479-5B38-408A-A8E9-E6079022E16B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F6A1D8C8-E94C-5548-60FA-A5683D026E02}"/>
              </a:ext>
            </a:extLst>
          </p:cNvPr>
          <p:cNvGraphicFramePr>
            <a:graphicFrameLocks noGrp="1"/>
          </p:cNvGraphicFramePr>
          <p:nvPr/>
        </p:nvGraphicFramePr>
        <p:xfrm>
          <a:off x="928688" y="1181100"/>
          <a:ext cx="10361612" cy="4335463"/>
        </p:xfrm>
        <a:graphic>
          <a:graphicData uri="http://schemas.openxmlformats.org/drawingml/2006/table">
            <a:tbl>
              <a:tblPr/>
              <a:tblGrid>
                <a:gridCol w="470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4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6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86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статус исполнения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704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kumimoji="0" lang="en-US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Общесистемные меры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7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методического содействия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предприятиям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получении в Минпромторге России лицензий на производство лекарственных средств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медицинского применения</a:t>
                      </a: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Подготовлен проект обращения Правительства Тверской области </a:t>
                      </a: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Минпромторг России </a:t>
                      </a: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оказании содействия </a:t>
                      </a: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ООО «ФармКонцепт» в получении лицензии на производство сыворотки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8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5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содействия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предприятиям</a:t>
                      </a:r>
                      <a:r>
                        <a:rPr kumimoji="0" lang="ru-RU" altLang="ru-RU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вопросам оформления и выдачи Тверской торгово-промышленной палатой </a:t>
                      </a:r>
                      <a:r>
                        <a:rPr kumimoji="0" lang="ru-RU" alt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свидетельствовании обстоятельств непреодолимой силы (форс-мажора) 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1.03.2022 – проведено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совещание</a:t>
                      </a:r>
                      <a:r>
                        <a:rPr kumimoji="0" lang="ru-RU" altLang="ru-RU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участием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бизнеса и ТТПП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состоянию на 16.05.2022 – 126 обращений, более 280 консультаций</a:t>
                      </a:r>
                      <a:endParaRPr kumimoji="0" lang="ru-RU" alt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содействия предприятиям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ускоренном получении статуса продукции «Сделано в России»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Подготовлен проект обращения Правительства Тверской области </a:t>
                      </a:r>
                    </a:p>
                    <a:p>
                      <a:pPr marL="0" marR="0" lvl="0" indent="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Минпромторг России </a:t>
                      </a:r>
                    </a:p>
                  </a:txBody>
                  <a:tcPr marL="39845" marR="39845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872" name="TextBox 1">
            <a:extLst>
              <a:ext uri="{FF2B5EF4-FFF2-40B4-BE49-F238E27FC236}">
                <a16:creationId xmlns:a16="http://schemas.microsoft.com/office/drawing/2014/main" xmlns="" id="{30A951DF-D04D-0FE0-9166-372DBBC37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73" name="Рисунок 5">
            <a:extLst>
              <a:ext uri="{FF2B5EF4-FFF2-40B4-BE49-F238E27FC236}">
                <a16:creationId xmlns:a16="http://schemas.microsoft.com/office/drawing/2014/main" xmlns="" id="{DBFC980B-16DA-2101-47FF-3BB244D03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4" name="Рисунок 11">
            <a:extLst>
              <a:ext uri="{FF2B5EF4-FFF2-40B4-BE49-F238E27FC236}">
                <a16:creationId xmlns:a16="http://schemas.microsoft.com/office/drawing/2014/main" xmlns="" id="{2535D5D0-9276-DA0E-F8F3-95513CEA9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5" name="TextBox 5">
            <a:extLst>
              <a:ext uri="{FF2B5EF4-FFF2-40B4-BE49-F238E27FC236}">
                <a16:creationId xmlns:a16="http://schemas.microsoft.com/office/drawing/2014/main" xmlns="" id="{5840B4B7-4526-64DD-5DA7-C50BECE6B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МЕРЫ ПОДДЕРЖКИ ПЛАНА МЕРОПРИЯТИЙ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  <p:sp>
        <p:nvSpPr>
          <p:cNvPr id="35876" name="Номер слайда 7">
            <a:extLst>
              <a:ext uri="{FF2B5EF4-FFF2-40B4-BE49-F238E27FC236}">
                <a16:creationId xmlns:a16="http://schemas.microsoft.com/office/drawing/2014/main" xmlns="" id="{DA7980DA-57A8-8799-46DD-38201A206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4F6F92-2FA8-44D4-9AA8-F8729A0F9D1B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BD83114E-BA22-E826-DE95-347BA5A8ADA2}"/>
              </a:ext>
            </a:extLst>
          </p:cNvPr>
          <p:cNvGraphicFramePr>
            <a:graphicFrameLocks noGrp="1"/>
          </p:cNvGraphicFramePr>
          <p:nvPr/>
        </p:nvGraphicFramePr>
        <p:xfrm>
          <a:off x="938213" y="1062038"/>
          <a:ext cx="10279062" cy="4868862"/>
        </p:xfrm>
        <a:graphic>
          <a:graphicData uri="http://schemas.openxmlformats.org/drawingml/2006/table">
            <a:tbl>
              <a:tblPr/>
              <a:tblGrid>
                <a:gridCol w="480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6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2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3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статус исполнения</a:t>
                      </a:r>
                    </a:p>
                  </a:txBody>
                  <a:tcPr marL="39844" marR="39844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42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kumimoji="0" lang="en-US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Общесистемные меры</a:t>
                      </a:r>
                    </a:p>
                  </a:txBody>
                  <a:tcPr marL="39844" marR="39844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Центром «Мой бизнес» 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 «Бизнес для бизнеса» </a:t>
                      </a: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предоставления скидок и услуг бизнесу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Приняли участие более </a:t>
                      </a: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предпринимателей региона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2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ситуации на рынке труда</a:t>
                      </a: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включая выявление случаев высвобождения работников и введения режимов неполной занятости 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Организован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еженедельный мониторинг</a:t>
                      </a: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ситуации на рынке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регистрируемой безработицы 0,6 % (на 0,5 процентного пункта меньше, чем годом ранее)</a:t>
                      </a:r>
                      <a:endParaRPr kumimoji="0" lang="ru-RU" alt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9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Проработка вопроса </a:t>
                      </a: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дополнительных мероприятий, направленных на </a:t>
                      </a:r>
                      <a:r>
                        <a:rPr kumimoji="0" lang="ru-RU" alt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напряженности на рынке труда</a:t>
                      </a: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Нормативные правовые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акты </a:t>
                      </a: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приняты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4" marR="39844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7918" name="TextBox 1">
            <a:extLst>
              <a:ext uri="{FF2B5EF4-FFF2-40B4-BE49-F238E27FC236}">
                <a16:creationId xmlns:a16="http://schemas.microsoft.com/office/drawing/2014/main" xmlns="" id="{E69DED96-CF1C-1F5B-8F15-D92A1A15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919" name="Рисунок 5">
            <a:extLst>
              <a:ext uri="{FF2B5EF4-FFF2-40B4-BE49-F238E27FC236}">
                <a16:creationId xmlns:a16="http://schemas.microsoft.com/office/drawing/2014/main" xmlns="" id="{7EB20106-6733-3A07-0102-9F0AF41DC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20" name="Рисунок 11">
            <a:extLst>
              <a:ext uri="{FF2B5EF4-FFF2-40B4-BE49-F238E27FC236}">
                <a16:creationId xmlns:a16="http://schemas.microsoft.com/office/drawing/2014/main" xmlns="" id="{68D3C6B9-B1FE-F7EF-71EA-E5AECD4E0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21" name="TextBox 5">
            <a:extLst>
              <a:ext uri="{FF2B5EF4-FFF2-40B4-BE49-F238E27FC236}">
                <a16:creationId xmlns:a16="http://schemas.microsoft.com/office/drawing/2014/main" xmlns="" id="{437925B6-ADEB-5079-7B3D-DC2888D3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МЕРЫ ПОДДЕРЖКИ ПЛАНА МЕРОПРИЯТИЙ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  <p:sp>
        <p:nvSpPr>
          <p:cNvPr id="37922" name="Номер слайда 7">
            <a:extLst>
              <a:ext uri="{FF2B5EF4-FFF2-40B4-BE49-F238E27FC236}">
                <a16:creationId xmlns:a16="http://schemas.microsoft.com/office/drawing/2014/main" xmlns="" id="{FB4E494E-6E59-83FC-A880-42CD872C7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7B673D-DC48-4691-A2D7-95C71A790D15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78BBBD47-0078-6DED-B1E1-088B0B58F88D}"/>
              </a:ext>
            </a:extLst>
          </p:cNvPr>
          <p:cNvGraphicFramePr>
            <a:graphicFrameLocks noGrp="1"/>
          </p:cNvGraphicFramePr>
          <p:nvPr/>
        </p:nvGraphicFramePr>
        <p:xfrm>
          <a:off x="931863" y="819150"/>
          <a:ext cx="10207625" cy="5691188"/>
        </p:xfrm>
        <a:graphic>
          <a:graphicData uri="http://schemas.openxmlformats.org/drawingml/2006/table">
            <a:tbl>
              <a:tblPr/>
              <a:tblGrid>
                <a:gridCol w="54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60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6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81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 поддержки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НПА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67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СТИМУЛИРОВАНИЯ КРЕДИТОВАНИЯ</a:t>
                      </a:r>
                    </a:p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8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«ПСК Инвестиционная»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900" b="1" strike="noStrike" kern="1200" spc="-1" dirty="0">
                          <a:solidFill>
                            <a:srgbClr val="1F4E79"/>
                          </a:solidFill>
                          <a:latin typeface="Times New Roman"/>
                          <a:ea typeface="+mn-ea"/>
                          <a:cs typeface="+mn-cs"/>
                        </a:rPr>
                        <a:t>Цель: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инвестиционные цели; до 2 млрд руб. на срок до 3 лет; 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ставка: средние предприятия - 13,5%, малые - 15%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Общий объем средств 335 млрд руб.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8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«ПСК Оборотная»</a:t>
                      </a: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900" b="1" strike="noStrike" kern="1200" spc="-1" dirty="0">
                          <a:solidFill>
                            <a:srgbClr val="1F4E79"/>
                          </a:solidFill>
                          <a:latin typeface="Times New Roman"/>
                          <a:ea typeface="+mn-ea"/>
                          <a:cs typeface="+mn-cs"/>
                        </a:rPr>
                        <a:t>Цель: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пополнение оборотных средств; до 1 млрд руб. срок 1 год; </a:t>
                      </a: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ставка: средние предприятия - 13,5%, малые - 15%</a:t>
                      </a: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Общий объем 340 млрд руб. </a:t>
                      </a: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 defTabSz="774222" rtl="0" eaLnBrk="1" latinLnBrk="0" hangingPunct="1">
                        <a:lnSpc>
                          <a:spcPct val="8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«ПСК Антикризисная»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900" b="1" strike="noStrike" kern="1200" spc="-1" dirty="0">
                          <a:solidFill>
                            <a:srgbClr val="1F4E79"/>
                          </a:solidFill>
                          <a:latin typeface="Times New Roman"/>
                          <a:ea typeface="+mn-ea"/>
                          <a:cs typeface="+mn-cs"/>
                        </a:rPr>
                        <a:t>Цель: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инвестиции, </a:t>
                      </a:r>
                      <a:r>
                        <a:rPr kumimoji="0" lang="ru-RU" sz="1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оборотка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до 150 млн руб. на срок до 18 мес. по ставке 8,5%. Общий объем 60 млрд руб., срок действия до 31.03.22 г.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 typeface="Wingdings" panose="05000000000000000000" pitchFamily="2" charset="2"/>
                        <a:buNone/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 defTabSz="774222" rtl="0" eaLnBrk="1" latinLnBrk="0" hangingPunct="1">
                        <a:lnSpc>
                          <a:spcPct val="8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Льготные кредиты на закупку приоритетной импортной продукции</a:t>
                      </a:r>
                    </a:p>
                    <a:p>
                      <a:pPr marL="0" marR="0" lvl="0" indent="0" algn="just" defTabSz="774222" rtl="0" eaLnBrk="1" fontAlgn="auto" latinLnBrk="0" hangingPunct="1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strike="noStrike" kern="1200" spc="-1" dirty="0">
                          <a:solidFill>
                            <a:srgbClr val="1F4E79"/>
                          </a:solidFill>
                          <a:latin typeface="Times New Roman"/>
                          <a:ea typeface="+mn-ea"/>
                          <a:cs typeface="+mn-cs"/>
                        </a:rPr>
                        <a:t>Цель: </a:t>
                      </a:r>
                      <a:r>
                        <a:rPr kumimoji="0" lang="ru-RU" sz="1900" b="0" i="0" u="none" strike="noStrike" kern="1200" cap="none" spc="-1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 закупки сырья и комплектующих льготная ставка будет действовать 1 год. Для оборудования и средств производства - 3 года. Льготные кредиты по ставке не  более 30% ключевой ставки ЦБ плюс 3 процентных пункта (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более 7,2%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9847" marR="39847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реализуется Корпорацией МСП и ЦБ РФ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6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реализуется Минпромторгом России</a:t>
                      </a:r>
                    </a:p>
                  </a:txBody>
                  <a:tcPr marL="39847" marR="39847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9954" name="TextBox 1">
            <a:extLst>
              <a:ext uri="{FF2B5EF4-FFF2-40B4-BE49-F238E27FC236}">
                <a16:creationId xmlns:a16="http://schemas.microsoft.com/office/drawing/2014/main" xmlns="" id="{75643594-702D-00CB-76DD-5E90E28B1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55" name="Рисунок 5">
            <a:extLst>
              <a:ext uri="{FF2B5EF4-FFF2-40B4-BE49-F238E27FC236}">
                <a16:creationId xmlns:a16="http://schemas.microsoft.com/office/drawing/2014/main" xmlns="" id="{DDAA4684-E68A-7F07-209D-EFE02310B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6" name="Рисунок 11">
            <a:extLst>
              <a:ext uri="{FF2B5EF4-FFF2-40B4-BE49-F238E27FC236}">
                <a16:creationId xmlns:a16="http://schemas.microsoft.com/office/drawing/2014/main" xmlns="" id="{473F84B6-A638-B0DC-8C23-1C347F06D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Box 5">
            <a:extLst>
              <a:ext uri="{FF2B5EF4-FFF2-40B4-BE49-F238E27FC236}">
                <a16:creationId xmlns:a16="http://schemas.microsoft.com/office/drawing/2014/main" xmlns="" id="{5C46F9B8-7D95-19DB-4556-F8042DA9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МЕРЫ ПОДДЕРЖКИ ЭКОНОМИКИ В УСЛОВИЯХ САНКЦИЙ</a:t>
            </a:r>
          </a:p>
        </p:txBody>
      </p:sp>
      <p:sp>
        <p:nvSpPr>
          <p:cNvPr id="39958" name="Номер слайда 7">
            <a:extLst>
              <a:ext uri="{FF2B5EF4-FFF2-40B4-BE49-F238E27FC236}">
                <a16:creationId xmlns:a16="http://schemas.microsoft.com/office/drawing/2014/main" xmlns="" id="{A21CFBD8-AD61-1043-A5CE-509FD4CA5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30A7AD-B417-45BD-89BC-C8D555FE854E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B19A2DFD-0120-9DAF-E2B7-C412AE11DF22}"/>
              </a:ext>
            </a:extLst>
          </p:cNvPr>
          <p:cNvGraphicFramePr>
            <a:graphicFrameLocks noGrp="1"/>
          </p:cNvGraphicFramePr>
          <p:nvPr/>
        </p:nvGraphicFramePr>
        <p:xfrm>
          <a:off x="928688" y="1096963"/>
          <a:ext cx="10280650" cy="5330825"/>
        </p:xfrm>
        <a:graphic>
          <a:graphicData uri="http://schemas.openxmlformats.org/drawingml/2006/table">
            <a:tbl>
              <a:tblPr/>
              <a:tblGrid>
                <a:gridCol w="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9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41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 поддержки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НПА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Кредитные каникулы</a:t>
                      </a:r>
                    </a:p>
                    <a:p>
                      <a:pPr marL="0" indent="0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774222" rtl="0" eaLnBrk="1" latinLnBrk="0" hangingPunct="1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Представители МСП в 2022 году смогут воспользоваться кредитными каникулами на 6 месяцев (взять отсрочку по возврату или уменьшить размер платежей)</a:t>
                      </a:r>
                    </a:p>
                    <a:p>
                      <a:pPr marL="0" indent="0" algn="l" defTabSz="774222" rtl="0" eaLnBrk="1" latinLnBrk="0" hangingPunct="1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774222" rtl="0" eaLnBrk="1" latinLnBrk="0" hangingPunct="1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Обратиться за кредитным каникулами можно до 30 сентября 2022 года</a:t>
                      </a:r>
                    </a:p>
                    <a:p>
                      <a:pPr marL="0" indent="0" algn="l" defTabSz="774222" rtl="0" eaLnBrk="1" latinLnBrk="0" hangingPunct="1">
                        <a:lnSpc>
                          <a:spcPct val="87000"/>
                        </a:lnSpc>
                        <a:buFont typeface="Arial" panose="020B0604020202020204" pitchFamily="34" charset="0"/>
                        <a:buNone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10.03.2022 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337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Изменение сроков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уплаты налога (авансового платежа по налогу), уплачиваемого в связи с применением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упрощенной системы  налогообложения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2022 году</a:t>
                      </a:r>
                    </a:p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уплаты налога продлевается на 6 месяцев с последующей рассрочкой  в течение полугода.</a:t>
                      </a:r>
                    </a:p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уплаты налога по УСН за 2021 год перенесен:</a:t>
                      </a:r>
                    </a:p>
                    <a:p>
                      <a:pPr marL="342900" indent="-342900" algn="just">
                        <a:lnSpc>
                          <a:spcPct val="87000"/>
                        </a:lnSpc>
                        <a:buFontTx/>
                        <a:buChar char="-"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юридических лиц с 31 марта на 31 октября 2022 года </a:t>
                      </a:r>
                    </a:p>
                    <a:p>
                      <a:pPr marL="342900" indent="-342900" algn="just">
                        <a:lnSpc>
                          <a:spcPct val="87000"/>
                        </a:lnSpc>
                        <a:buFontTx/>
                        <a:buChar char="-"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ИП – с 30 апреля на 30 ноября 2022 года </a:t>
                      </a:r>
                    </a:p>
                    <a:p>
                      <a:pPr marL="342900" indent="-342900" algn="just">
                        <a:lnSpc>
                          <a:spcPct val="87000"/>
                        </a:lnSpc>
                        <a:buFontTx/>
                        <a:buChar char="-"/>
                      </a:pPr>
                      <a:endParaRPr kumimoji="0" lang="ru-RU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87000"/>
                        </a:lnSpc>
                        <a:buFontTx/>
                        <a:buNone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уплаты авансового платежа по УСН за I кв. 2022 года переносится для организаций и ИП с 25 апреля 2022 года на 30 ноября 2022 года.</a:t>
                      </a:r>
                    </a:p>
                    <a:p>
                      <a:pPr marL="0" indent="0" algn="just">
                        <a:lnSpc>
                          <a:spcPct val="87000"/>
                        </a:lnSpc>
                        <a:buFontTx/>
                        <a:buNone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30.03.2022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512</a:t>
                      </a:r>
                      <a:endParaRPr kumimoji="0" lang="ru-RU" altLang="ru-RU" sz="1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2004" name="TextBox 1">
            <a:extLst>
              <a:ext uri="{FF2B5EF4-FFF2-40B4-BE49-F238E27FC236}">
                <a16:creationId xmlns:a16="http://schemas.microsoft.com/office/drawing/2014/main" xmlns="" id="{C1C50BEF-C554-85FE-DBCF-885912117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005" name="Рисунок 5">
            <a:extLst>
              <a:ext uri="{FF2B5EF4-FFF2-40B4-BE49-F238E27FC236}">
                <a16:creationId xmlns:a16="http://schemas.microsoft.com/office/drawing/2014/main" xmlns="" id="{102E2782-9431-FB58-E230-2042A7221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6" name="Рисунок 11">
            <a:extLst>
              <a:ext uri="{FF2B5EF4-FFF2-40B4-BE49-F238E27FC236}">
                <a16:creationId xmlns:a16="http://schemas.microsoft.com/office/drawing/2014/main" xmlns="" id="{E13A6DBE-AB50-37A7-6D9C-7C335FF2C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7" name="TextBox 5">
            <a:extLst>
              <a:ext uri="{FF2B5EF4-FFF2-40B4-BE49-F238E27FC236}">
                <a16:creationId xmlns:a16="http://schemas.microsoft.com/office/drawing/2014/main" xmlns="" id="{3D41DD06-A381-B16C-C30D-6574B9663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МЕРЫ ПОДДЕРЖКИ ЭКОНОМИКИ В УСЛОВИЯХ САНКЦИЙ (ПРОДОЛЖЕНИЕ)</a:t>
            </a:r>
          </a:p>
        </p:txBody>
      </p:sp>
      <p:sp>
        <p:nvSpPr>
          <p:cNvPr id="42008" name="Номер слайда 7">
            <a:extLst>
              <a:ext uri="{FF2B5EF4-FFF2-40B4-BE49-F238E27FC236}">
                <a16:creationId xmlns:a16="http://schemas.microsoft.com/office/drawing/2014/main" xmlns="" id="{D4D606C1-70B2-CED7-4779-3D10033CC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20DDDC-4D01-4393-A090-45141941501B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7">
            <a:extLst>
              <a:ext uri="{FF2B5EF4-FFF2-40B4-BE49-F238E27FC236}">
                <a16:creationId xmlns:a16="http://schemas.microsoft.com/office/drawing/2014/main" xmlns="" id="{1D43C4E1-BA8F-0C3E-C692-CC9FF18F1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1A42C2-3F39-43DE-BFB6-7582795EDCE8}" type="slidenum">
              <a:rPr lang="ru-RU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Рисунок 5">
            <a:extLst>
              <a:ext uri="{FF2B5EF4-FFF2-40B4-BE49-F238E27FC236}">
                <a16:creationId xmlns:a16="http://schemas.microsoft.com/office/drawing/2014/main" xmlns="" id="{FC9916EE-E79A-DE3A-97CF-989273E5A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12">
            <a:extLst>
              <a:ext uri="{FF2B5EF4-FFF2-40B4-BE49-F238E27FC236}">
                <a16:creationId xmlns:a16="http://schemas.microsoft.com/office/drawing/2014/main" xmlns="" id="{671375D7-407C-0AEF-1CED-1F168AB96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5">
            <a:extLst>
              <a:ext uri="{FF2B5EF4-FFF2-40B4-BE49-F238E27FC236}">
                <a16:creationId xmlns:a16="http://schemas.microsoft.com/office/drawing/2014/main" xmlns="" id="{6E9F850D-E1E0-BDD5-EDDC-5B629F65C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188913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ПРОБЛЕМЫ БИЗНЕСА,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ВНЕШНИМ САНКЦИОННЫМ ДАВЛЕНИЕМ</a:t>
            </a:r>
          </a:p>
        </p:txBody>
      </p:sp>
      <p:grpSp>
        <p:nvGrpSpPr>
          <p:cNvPr id="7174" name="Группа 3">
            <a:extLst>
              <a:ext uri="{FF2B5EF4-FFF2-40B4-BE49-F238E27FC236}">
                <a16:creationId xmlns:a16="http://schemas.microsoft.com/office/drawing/2014/main" xmlns="" id="{911B65A6-4610-9340-8017-F90741CF4D3C}"/>
              </a:ext>
            </a:extLst>
          </p:cNvPr>
          <p:cNvGrpSpPr>
            <a:grpSpLocks/>
          </p:cNvGrpSpPr>
          <p:nvPr/>
        </p:nvGrpSpPr>
        <p:grpSpPr bwMode="auto">
          <a:xfrm>
            <a:off x="1169988" y="1196975"/>
            <a:ext cx="10039350" cy="461963"/>
            <a:chOff x="911424" y="1196752"/>
            <a:chExt cx="10039351" cy="461665"/>
          </a:xfrm>
        </p:grpSpPr>
        <p:sp>
          <p:nvSpPr>
            <p:cNvPr id="7192" name="TextBox 10">
              <a:extLst>
                <a:ext uri="{FF2B5EF4-FFF2-40B4-BE49-F238E27FC236}">
                  <a16:creationId xmlns:a16="http://schemas.microsoft.com/office/drawing/2014/main" xmlns="" id="{5FFF9200-77DD-2025-B8DC-1CA665F76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425" y="1196752"/>
              <a:ext cx="100393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    Сложности с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экспортом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товаров/сокращение экспортной выручки</a:t>
              </a: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6844C39F-A55C-C4EA-1F3B-B052B5F89EB6}"/>
                </a:ext>
              </a:extLst>
            </p:cNvPr>
            <p:cNvSpPr/>
            <p:nvPr/>
          </p:nvSpPr>
          <p:spPr>
            <a:xfrm>
              <a:off x="911424" y="1290355"/>
              <a:ext cx="333375" cy="33316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7175" name="Группа 2">
            <a:extLst>
              <a:ext uri="{FF2B5EF4-FFF2-40B4-BE49-F238E27FC236}">
                <a16:creationId xmlns:a16="http://schemas.microsoft.com/office/drawing/2014/main" xmlns="" id="{2023BDEA-07FE-5531-D92D-229500D4FEFC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1854200"/>
            <a:ext cx="9239250" cy="830263"/>
            <a:chOff x="1069577" y="1821539"/>
            <a:chExt cx="10066736" cy="830997"/>
          </a:xfrm>
        </p:grpSpPr>
        <p:sp>
          <p:nvSpPr>
            <p:cNvPr id="7190" name="TextBox 15">
              <a:extLst>
                <a:ext uri="{FF2B5EF4-FFF2-40B4-BE49-F238E27FC236}">
                  <a16:creationId xmlns:a16="http://schemas.microsoft.com/office/drawing/2014/main" xmlns="" id="{D665D026-352E-48AF-4175-8892E4009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962" y="1821539"/>
              <a:ext cx="100393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42913" indent="-442913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442913" algn="l"/>
                </a:tabLst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442913" algn="l"/>
                </a:tabLst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44291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44291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ru-RU" altLang="ru-R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Сложности с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импортом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комплектующих, сырья для текущей деятельности</a:t>
              </a: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B2AC6140-8165-F524-2E34-A7E867124A3C}"/>
                </a:ext>
              </a:extLst>
            </p:cNvPr>
            <p:cNvSpPr/>
            <p:nvPr/>
          </p:nvSpPr>
          <p:spPr>
            <a:xfrm>
              <a:off x="1069577" y="1916873"/>
              <a:ext cx="380530" cy="33367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CE33985C-CD8F-E5AB-79AB-4DDCF6B26BCF}"/>
              </a:ext>
            </a:extLst>
          </p:cNvPr>
          <p:cNvCxnSpPr>
            <a:cxnSpLocks/>
          </p:cNvCxnSpPr>
          <p:nvPr/>
        </p:nvCxnSpPr>
        <p:spPr>
          <a:xfrm>
            <a:off x="968375" y="1773238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4F615986-2B6B-D8A9-9056-4C32EA452EEA}"/>
              </a:ext>
            </a:extLst>
          </p:cNvPr>
          <p:cNvCxnSpPr>
            <a:cxnSpLocks/>
          </p:cNvCxnSpPr>
          <p:nvPr/>
        </p:nvCxnSpPr>
        <p:spPr>
          <a:xfrm>
            <a:off x="1004888" y="2708275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8" name="Группа 26">
            <a:extLst>
              <a:ext uri="{FF2B5EF4-FFF2-40B4-BE49-F238E27FC236}">
                <a16:creationId xmlns:a16="http://schemas.microsoft.com/office/drawing/2014/main" xmlns="" id="{4B0E4AEC-CFB3-2B2C-15F6-F7C433A964B8}"/>
              </a:ext>
            </a:extLst>
          </p:cNvPr>
          <p:cNvGrpSpPr>
            <a:grpSpLocks/>
          </p:cNvGrpSpPr>
          <p:nvPr/>
        </p:nvGrpSpPr>
        <p:grpSpPr bwMode="auto">
          <a:xfrm>
            <a:off x="1123950" y="2835275"/>
            <a:ext cx="10039350" cy="701675"/>
            <a:chOff x="1024707" y="1993086"/>
            <a:chExt cx="10039351" cy="701144"/>
          </a:xfrm>
        </p:grpSpPr>
        <p:sp>
          <p:nvSpPr>
            <p:cNvPr id="7188" name="TextBox 15">
              <a:extLst>
                <a:ext uri="{FF2B5EF4-FFF2-40B4-BE49-F238E27FC236}">
                  <a16:creationId xmlns:a16="http://schemas.microsoft.com/office/drawing/2014/main" xmlns="" id="{4B323E26-27E4-CD35-9E1B-CFA36A491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707" y="2010966"/>
              <a:ext cx="10039351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3    Сложности с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закупкой импортного оборудования </a:t>
              </a:r>
            </a:p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реализации новых инвестиционных проектов </a:t>
              </a: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28F22C85-115E-6EF3-B558-B57556FB7AE0}"/>
                </a:ext>
              </a:extLst>
            </p:cNvPr>
            <p:cNvSpPr/>
            <p:nvPr/>
          </p:nvSpPr>
          <p:spPr>
            <a:xfrm>
              <a:off x="1053282" y="1993086"/>
              <a:ext cx="365125" cy="333123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31FB5E1F-BC73-0F8F-0A5A-6546B5DCCD10}"/>
              </a:ext>
            </a:extLst>
          </p:cNvPr>
          <p:cNvCxnSpPr>
            <a:cxnSpLocks/>
          </p:cNvCxnSpPr>
          <p:nvPr/>
        </p:nvCxnSpPr>
        <p:spPr>
          <a:xfrm>
            <a:off x="1000125" y="3573463"/>
            <a:ext cx="9344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47EC6F80-4C1A-A444-043F-58A1CEBE23B2}"/>
              </a:ext>
            </a:extLst>
          </p:cNvPr>
          <p:cNvCxnSpPr>
            <a:cxnSpLocks/>
          </p:cNvCxnSpPr>
          <p:nvPr/>
        </p:nvCxnSpPr>
        <p:spPr>
          <a:xfrm>
            <a:off x="968375" y="4221163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1" name="Группа 34">
            <a:extLst>
              <a:ext uri="{FF2B5EF4-FFF2-40B4-BE49-F238E27FC236}">
                <a16:creationId xmlns:a16="http://schemas.microsoft.com/office/drawing/2014/main" xmlns="" id="{CE68BD02-37F1-7C44-F039-3EBB778854F1}"/>
              </a:ext>
            </a:extLst>
          </p:cNvPr>
          <p:cNvGrpSpPr>
            <a:grpSpLocks/>
          </p:cNvGrpSpPr>
          <p:nvPr/>
        </p:nvGrpSpPr>
        <p:grpSpPr bwMode="auto">
          <a:xfrm>
            <a:off x="1169988" y="3644900"/>
            <a:ext cx="10039350" cy="461963"/>
            <a:chOff x="1111291" y="2212727"/>
            <a:chExt cx="10039351" cy="461665"/>
          </a:xfrm>
        </p:grpSpPr>
        <p:sp>
          <p:nvSpPr>
            <p:cNvPr id="7186" name="TextBox 15">
              <a:extLst>
                <a:ext uri="{FF2B5EF4-FFF2-40B4-BE49-F238E27FC236}">
                  <a16:creationId xmlns:a16="http://schemas.microsoft.com/office/drawing/2014/main" xmlns="" id="{19633E67-A56B-6128-DA42-F4DB10968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91" y="2212727"/>
              <a:ext cx="100393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altLang="ru-R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Изменение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логистических связей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D5A7411F-B5F0-1B1C-C55C-E8AE7B7621B7}"/>
                </a:ext>
              </a:extLst>
            </p:cNvPr>
            <p:cNvSpPr/>
            <p:nvPr/>
          </p:nvSpPr>
          <p:spPr>
            <a:xfrm>
              <a:off x="1111291" y="2276186"/>
              <a:ext cx="333375" cy="33316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ED237F97-A83F-B927-822D-DF801D8429A0}"/>
              </a:ext>
            </a:extLst>
          </p:cNvPr>
          <p:cNvCxnSpPr>
            <a:cxnSpLocks/>
          </p:cNvCxnSpPr>
          <p:nvPr/>
        </p:nvCxnSpPr>
        <p:spPr>
          <a:xfrm>
            <a:off x="1076325" y="5589588"/>
            <a:ext cx="930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3" name="Группа 51">
            <a:extLst>
              <a:ext uri="{FF2B5EF4-FFF2-40B4-BE49-F238E27FC236}">
                <a16:creationId xmlns:a16="http://schemas.microsoft.com/office/drawing/2014/main" xmlns="" id="{0D1FBB7F-9B5C-7229-E74B-2300029C07F6}"/>
              </a:ext>
            </a:extLst>
          </p:cNvPr>
          <p:cNvGrpSpPr>
            <a:grpSpLocks/>
          </p:cNvGrpSpPr>
          <p:nvPr/>
        </p:nvGrpSpPr>
        <p:grpSpPr bwMode="auto">
          <a:xfrm>
            <a:off x="1123950" y="4430713"/>
            <a:ext cx="10039350" cy="977900"/>
            <a:chOff x="994715" y="1916832"/>
            <a:chExt cx="10039351" cy="978729"/>
          </a:xfrm>
        </p:grpSpPr>
        <p:sp>
          <p:nvSpPr>
            <p:cNvPr id="7184" name="TextBox 15">
              <a:extLst>
                <a:ext uri="{FF2B5EF4-FFF2-40B4-BE49-F238E27FC236}">
                  <a16:creationId xmlns:a16="http://schemas.microsoft.com/office/drawing/2014/main" xmlns="" id="{F9FE1BB2-BC51-5D07-027E-1B04E907A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715" y="1916832"/>
              <a:ext cx="10039351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1950" indent="-361950"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5   Сложности с привлечением средств, вызванные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ухудшением</a:t>
              </a:r>
            </a:p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финансовых параметров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предприятий и возможным нарушением</a:t>
              </a:r>
            </a:p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ковенант по банковским займам</a:t>
              </a: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6CB412E1-3E27-C315-ACB0-8E84EA9693B4}"/>
                </a:ext>
              </a:extLst>
            </p:cNvPr>
            <p:cNvSpPr/>
            <p:nvPr/>
          </p:nvSpPr>
          <p:spPr>
            <a:xfrm>
              <a:off x="1051865" y="1916832"/>
              <a:ext cx="365125" cy="333658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84B56F67-7CB9-6F10-56F1-8BD71F9161F1}"/>
              </a:ext>
            </a:extLst>
          </p:cNvPr>
          <p:cNvGraphicFramePr>
            <a:graphicFrameLocks noGrp="1"/>
          </p:cNvGraphicFramePr>
          <p:nvPr/>
        </p:nvGraphicFramePr>
        <p:xfrm>
          <a:off x="928688" y="1112838"/>
          <a:ext cx="10280650" cy="4878387"/>
        </p:xfrm>
        <a:graphic>
          <a:graphicData uri="http://schemas.openxmlformats.org/drawingml/2006/table">
            <a:tbl>
              <a:tblPr/>
              <a:tblGrid>
                <a:gridCol w="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9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41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 поддержки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НПА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8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Отсрочка по страховым взносам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бизнеса</a:t>
                      </a:r>
                      <a:endParaRPr kumimoji="0" lang="en-US" sz="1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Продлены сроки уплаты страховых взносов за II и III кварталы 2022 года на 12 месяцев</a:t>
                      </a: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от 29.04.2022     № 776</a:t>
                      </a: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Обнуление НДС </a:t>
                      </a: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5 лет для туриндустрии и гостиничного бизнеса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67-ФЗ от 26.03.2022</a:t>
                      </a: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33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Продление лицензий</a:t>
                      </a:r>
                    </a:p>
                    <a:p>
                      <a:pPr algn="just">
                        <a:lnSpc>
                          <a:spcPct val="87000"/>
                        </a:lnSpc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Продление срока действия лицензий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других видов разрешительных документов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12 месяцев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Упрощенная схема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получения или переоформления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лицензий</a:t>
                      </a:r>
                      <a:endParaRPr kumimoji="0" lang="ru-RU" sz="1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от 12.03.2022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353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6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Мораторий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проведение в 2022 году плановых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контрольных (надзорных) мероприятий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плановых проверок при осуществлении видов государственного контроля (надзора), муниципального контроля 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от 10.03.2022     № 336</a:t>
                      </a:r>
                      <a:endParaRPr kumimoji="0" lang="ru-RU" altLang="ru-RU" sz="1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1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Мораторий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возбуждение дел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банкротстве. </a:t>
                      </a: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Действует до 01.10.2022 г.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от 28 марта 2022  № 497</a:t>
                      </a:r>
                    </a:p>
                  </a:txBody>
                  <a:tcPr marL="39850" marR="3985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4064" name="TextBox 1">
            <a:extLst>
              <a:ext uri="{FF2B5EF4-FFF2-40B4-BE49-F238E27FC236}">
                <a16:creationId xmlns:a16="http://schemas.microsoft.com/office/drawing/2014/main" xmlns="" id="{84BD4C41-B4ED-FD5C-3279-9E057CC8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065" name="Рисунок 5">
            <a:extLst>
              <a:ext uri="{FF2B5EF4-FFF2-40B4-BE49-F238E27FC236}">
                <a16:creationId xmlns:a16="http://schemas.microsoft.com/office/drawing/2014/main" xmlns="" id="{87F5716D-1C5E-ABD6-18A1-7B9374B6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6" name="Рисунок 11">
            <a:extLst>
              <a:ext uri="{FF2B5EF4-FFF2-40B4-BE49-F238E27FC236}">
                <a16:creationId xmlns:a16="http://schemas.microsoft.com/office/drawing/2014/main" xmlns="" id="{F7C94050-1131-292E-9DE0-2F3F6D504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7" name="TextBox 5">
            <a:extLst>
              <a:ext uri="{FF2B5EF4-FFF2-40B4-BE49-F238E27FC236}">
                <a16:creationId xmlns:a16="http://schemas.microsoft.com/office/drawing/2014/main" xmlns="" id="{7ED458D0-E8C8-D6DC-AC23-31AE16365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МЕРЫ ПОДДЕРЖКИ ЭКОНОМИКИ В УСЛОВИЯХ САНКЦИЙ (ПРОДОЛЖЕНИЕ)</a:t>
            </a:r>
          </a:p>
        </p:txBody>
      </p:sp>
      <p:sp>
        <p:nvSpPr>
          <p:cNvPr id="44068" name="Номер слайда 7">
            <a:extLst>
              <a:ext uri="{FF2B5EF4-FFF2-40B4-BE49-F238E27FC236}">
                <a16:creationId xmlns:a16="http://schemas.microsoft.com/office/drawing/2014/main" xmlns="" id="{1ADB6825-D7BA-8BCD-866D-24891C3F2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751204-BDB1-4963-9007-FD38A07D9C12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FE6019EC-0A26-26B3-0965-F461EB966274}"/>
              </a:ext>
            </a:extLst>
          </p:cNvPr>
          <p:cNvGraphicFramePr>
            <a:graphicFrameLocks noGrp="1"/>
          </p:cNvGraphicFramePr>
          <p:nvPr/>
        </p:nvGraphicFramePr>
        <p:xfrm>
          <a:off x="1085850" y="1628775"/>
          <a:ext cx="9972675" cy="3168650"/>
        </p:xfrm>
        <a:graphic>
          <a:graphicData uri="http://schemas.openxmlformats.org/drawingml/2006/table">
            <a:tbl>
              <a:tblPr/>
              <a:tblGrid>
                <a:gridCol w="472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38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34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 поддержки</a:t>
                      </a:r>
                      <a:endParaRPr kumimoji="0" lang="ru-RU" alt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НПА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5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IT-отрасли: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endParaRPr kumimoji="0" lang="ru-RU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срок до 31.12.2024: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endParaRPr kumimoji="0" lang="ru-RU" sz="1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000" indent="-342900">
                        <a:lnSpc>
                          <a:spcPct val="8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освобождение от уплаты налога на прибыль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от </a:t>
                      </a: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проверок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контрольными органами на 3 года;</a:t>
                      </a:r>
                    </a:p>
                    <a:p>
                      <a:pPr marL="396000" indent="-342900">
                        <a:lnSpc>
                          <a:spcPct val="87000"/>
                        </a:lnSpc>
                        <a:buFont typeface="Arial" panose="020B0604020202020204" pitchFamily="34" charset="0"/>
                        <a:buChar char="•"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000" indent="-342900">
                        <a:lnSpc>
                          <a:spcPct val="8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льготные кредиты 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ставке не более 3%;</a:t>
                      </a:r>
                    </a:p>
                    <a:p>
                      <a:pPr marL="396000" indent="-342900">
                        <a:lnSpc>
                          <a:spcPct val="87000"/>
                        </a:lnSpc>
                        <a:buFont typeface="Arial" panose="020B0604020202020204" pitchFamily="34" charset="0"/>
                        <a:buChar char="•"/>
                      </a:pP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000" indent="-342900">
                        <a:lnSpc>
                          <a:spcPct val="8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гранты</a:t>
                      </a: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создание отечественных решений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Президента РФ 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02.03.2022 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83</a:t>
                      </a:r>
                    </a:p>
                    <a:p>
                      <a:pPr>
                        <a:lnSpc>
                          <a:spcPct val="87000"/>
                        </a:lnSpc>
                      </a:pPr>
                      <a:endParaRPr kumimoji="0" lang="ru-RU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774222" rtl="0" eaLnBrk="1" latinLnBrk="0" hangingPunct="1"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от 24.03.2022 </a:t>
                      </a:r>
                    </a:p>
                    <a:p>
                      <a:pPr marL="0" algn="l" defTabSz="774222" rtl="0" eaLnBrk="1" latinLnBrk="0" hangingPunct="1">
                        <a:lnSpc>
                          <a:spcPct val="87000"/>
                        </a:lnSpc>
                      </a:pPr>
                      <a:r>
                        <a:rPr kumimoji="0" lang="ru-RU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 448</a:t>
                      </a:r>
                    </a:p>
                  </a:txBody>
                  <a:tcPr marL="39845" marR="39845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6096" name="TextBox 1">
            <a:extLst>
              <a:ext uri="{FF2B5EF4-FFF2-40B4-BE49-F238E27FC236}">
                <a16:creationId xmlns:a16="http://schemas.microsoft.com/office/drawing/2014/main" xmlns="" id="{ABE7E08C-8298-51BA-D1FB-0AD826959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03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097" name="Рисунок 5">
            <a:extLst>
              <a:ext uri="{FF2B5EF4-FFF2-40B4-BE49-F238E27FC236}">
                <a16:creationId xmlns:a16="http://schemas.microsoft.com/office/drawing/2014/main" xmlns="" id="{BC5B3CC5-CB7F-5950-CEB0-598C360FA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8" name="Рисунок 11">
            <a:extLst>
              <a:ext uri="{FF2B5EF4-FFF2-40B4-BE49-F238E27FC236}">
                <a16:creationId xmlns:a16="http://schemas.microsoft.com/office/drawing/2014/main" xmlns="" id="{004EBE37-36C9-8E29-B04B-D1EAC1633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9" name="TextBox 5">
            <a:extLst>
              <a:ext uri="{FF2B5EF4-FFF2-40B4-BE49-F238E27FC236}">
                <a16:creationId xmlns:a16="http://schemas.microsoft.com/office/drawing/2014/main" xmlns="" id="{CB0B2656-23CC-B78A-5DB4-46F4E28DD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МЕРЫ ПОДДЕРЖКИ ЭКОНОМИКИ В УСЛОВИЯХ САНКЦИЙ (ПРОДОЛЖЕНИЕ)</a:t>
            </a:r>
          </a:p>
        </p:txBody>
      </p:sp>
      <p:sp>
        <p:nvSpPr>
          <p:cNvPr id="46100" name="Номер слайда 7">
            <a:extLst>
              <a:ext uri="{FF2B5EF4-FFF2-40B4-BE49-F238E27FC236}">
                <a16:creationId xmlns:a16="http://schemas.microsoft.com/office/drawing/2014/main" xmlns="" id="{C77FF287-56C9-66BA-4909-7FE53D5F5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57300A-626E-4584-8BA1-19469C25766E}" type="slidenum"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2">
            <a:extLst>
              <a:ext uri="{FF2B5EF4-FFF2-40B4-BE49-F238E27FC236}">
                <a16:creationId xmlns:a16="http://schemas.microsoft.com/office/drawing/2014/main" xmlns="" id="{6D85F0D7-A315-38E2-0062-8AA917F95A3A}"/>
              </a:ext>
            </a:extLst>
          </p:cNvPr>
          <p:cNvSpPr/>
          <p:nvPr/>
        </p:nvSpPr>
        <p:spPr>
          <a:xfrm>
            <a:off x="1498600" y="5245100"/>
            <a:ext cx="9526588" cy="11874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defRPr/>
            </a:pPr>
            <a:endParaRPr lang="ru-RU" spc="-1">
              <a:latin typeface="Arial"/>
            </a:endParaRPr>
          </a:p>
          <a:p>
            <a:pPr algn="ctr">
              <a:defRPr/>
            </a:pPr>
            <a:endParaRPr lang="ru-RU" spc="-1">
              <a:latin typeface="Arial"/>
            </a:endParaRPr>
          </a:p>
          <a:p>
            <a:pPr algn="ctr">
              <a:defRPr/>
            </a:pPr>
            <a:endParaRPr lang="ru-RU" spc="-1">
              <a:latin typeface="Arial"/>
            </a:endParaRPr>
          </a:p>
          <a:p>
            <a:pPr algn="ctr">
              <a:defRPr/>
            </a:pPr>
            <a:endParaRPr lang="ru-RU" spc="-1">
              <a:latin typeface="Arial"/>
            </a:endParaRPr>
          </a:p>
        </p:txBody>
      </p:sp>
      <p:sp>
        <p:nvSpPr>
          <p:cNvPr id="9219" name="Номер слайда 7">
            <a:extLst>
              <a:ext uri="{FF2B5EF4-FFF2-40B4-BE49-F238E27FC236}">
                <a16:creationId xmlns:a16="http://schemas.microsoft.com/office/drawing/2014/main" xmlns="" id="{40D2913A-015F-5FDF-C221-F6584D9BD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6528FE-2EAA-4B2B-90D7-6320D8D6CDD5}" type="slidenum">
              <a:rPr lang="ru-RU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Рисунок 5">
            <a:extLst>
              <a:ext uri="{FF2B5EF4-FFF2-40B4-BE49-F238E27FC236}">
                <a16:creationId xmlns:a16="http://schemas.microsoft.com/office/drawing/2014/main" xmlns="" id="{D94E1104-29BA-36D3-66A9-8C95F69C6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12">
            <a:extLst>
              <a:ext uri="{FF2B5EF4-FFF2-40B4-BE49-F238E27FC236}">
                <a16:creationId xmlns:a16="http://schemas.microsoft.com/office/drawing/2014/main" xmlns="" id="{79AE41B0-92A5-C8EA-3E7D-9E1F4FB2F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5">
            <a:extLst>
              <a:ext uri="{FF2B5EF4-FFF2-40B4-BE49-F238E27FC236}">
                <a16:creationId xmlns:a16="http://schemas.microsoft.com/office/drawing/2014/main" xmlns="" id="{281F03F7-A850-53DD-338D-EE6EBFF9B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188913"/>
            <a:ext cx="9825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ПРОБЛЕМЫ БИЗНЕСА,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ВНЕШНИМ САНКЦИОННЫМ ДАВЛЕНИЕМ (ПРОДОЛЖЕНИЕ)</a:t>
            </a:r>
          </a:p>
        </p:txBody>
      </p:sp>
      <p:grpSp>
        <p:nvGrpSpPr>
          <p:cNvPr id="9223" name="Группа 1">
            <a:extLst>
              <a:ext uri="{FF2B5EF4-FFF2-40B4-BE49-F238E27FC236}">
                <a16:creationId xmlns:a16="http://schemas.microsoft.com/office/drawing/2014/main" xmlns="" id="{0C161BB2-B903-9D7B-5F25-D1C872EB175F}"/>
              </a:ext>
            </a:extLst>
          </p:cNvPr>
          <p:cNvGrpSpPr>
            <a:grpSpLocks/>
          </p:cNvGrpSpPr>
          <p:nvPr/>
        </p:nvGrpSpPr>
        <p:grpSpPr bwMode="auto">
          <a:xfrm>
            <a:off x="1055688" y="1376363"/>
            <a:ext cx="10039350" cy="757237"/>
            <a:chOff x="911424" y="1159702"/>
            <a:chExt cx="10039351" cy="757130"/>
          </a:xfrm>
        </p:grpSpPr>
        <p:sp>
          <p:nvSpPr>
            <p:cNvPr id="9240" name="TextBox 10">
              <a:extLst>
                <a:ext uri="{FF2B5EF4-FFF2-40B4-BE49-F238E27FC236}">
                  <a16:creationId xmlns:a16="http://schemas.microsoft.com/office/drawing/2014/main" xmlns="" id="{0BCB86B7-E052-27B8-8C27-342DC4CB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425" y="1159702"/>
              <a:ext cx="10039350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   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Высокие кредитные ставки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пополнения оборотных средств,</a:t>
              </a:r>
            </a:p>
            <a:p>
              <a:pPr algn="just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увеличивающийся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кассовый разрыв</a:t>
              </a: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28B92267-DEC1-E28B-DE1B-B50CAD54D76B}"/>
                </a:ext>
              </a:extLst>
            </p:cNvPr>
            <p:cNvSpPr/>
            <p:nvPr/>
          </p:nvSpPr>
          <p:spPr>
            <a:xfrm>
              <a:off x="911424" y="1223193"/>
              <a:ext cx="442912" cy="347613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7BF26706-3BF2-4409-090B-4ABD0C4FCD60}"/>
              </a:ext>
            </a:extLst>
          </p:cNvPr>
          <p:cNvCxnSpPr>
            <a:cxnSpLocks/>
          </p:cNvCxnSpPr>
          <p:nvPr/>
        </p:nvCxnSpPr>
        <p:spPr>
          <a:xfrm>
            <a:off x="1055688" y="2205038"/>
            <a:ext cx="92884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5" name="Группа 4">
            <a:extLst>
              <a:ext uri="{FF2B5EF4-FFF2-40B4-BE49-F238E27FC236}">
                <a16:creationId xmlns:a16="http://schemas.microsoft.com/office/drawing/2014/main" xmlns="" id="{6AED5113-748E-B2F1-5307-9CF0CE70340A}"/>
              </a:ext>
            </a:extLst>
          </p:cNvPr>
          <p:cNvGrpSpPr>
            <a:grpSpLocks/>
          </p:cNvGrpSpPr>
          <p:nvPr/>
        </p:nvGrpSpPr>
        <p:grpSpPr bwMode="auto">
          <a:xfrm>
            <a:off x="1092200" y="3600450"/>
            <a:ext cx="9988550" cy="682625"/>
            <a:chOff x="970656" y="3183360"/>
            <a:chExt cx="9988117" cy="683264"/>
          </a:xfrm>
        </p:grpSpPr>
        <p:sp>
          <p:nvSpPr>
            <p:cNvPr id="9238" name="TextBox 15">
              <a:extLst>
                <a:ext uri="{FF2B5EF4-FFF2-40B4-BE49-F238E27FC236}">
                  <a16:creationId xmlns:a16="http://schemas.microsoft.com/office/drawing/2014/main" xmlns="" id="{1D619D92-B978-EC3B-E679-3ECB20F6D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966" y="3183360"/>
              <a:ext cx="9927807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    Невозможность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прогнозирования платежеспособного спроса</a:t>
              </a:r>
            </a:p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населения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сферы услуг</a:t>
              </a:r>
              <a:endPara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xmlns="" id="{48D22DDC-E905-929F-0EA8-6725B532D485}"/>
                </a:ext>
              </a:extLst>
            </p:cNvPr>
            <p:cNvSpPr/>
            <p:nvPr/>
          </p:nvSpPr>
          <p:spPr>
            <a:xfrm>
              <a:off x="970656" y="3183360"/>
              <a:ext cx="444481" cy="362289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0A3D9517-73AB-3738-0422-B88D55378935}"/>
              </a:ext>
            </a:extLst>
          </p:cNvPr>
          <p:cNvCxnSpPr>
            <a:cxnSpLocks/>
          </p:cNvCxnSpPr>
          <p:nvPr/>
        </p:nvCxnSpPr>
        <p:spPr>
          <a:xfrm>
            <a:off x="1039813" y="3429000"/>
            <a:ext cx="92900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7" name="Группа 38">
            <a:extLst>
              <a:ext uri="{FF2B5EF4-FFF2-40B4-BE49-F238E27FC236}">
                <a16:creationId xmlns:a16="http://schemas.microsoft.com/office/drawing/2014/main" xmlns="" id="{E849C593-6F12-9A4B-C756-B1923488FF2C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4510088"/>
            <a:ext cx="10077450" cy="461962"/>
            <a:chOff x="1114425" y="1754230"/>
            <a:chExt cx="10077659" cy="461665"/>
          </a:xfrm>
        </p:grpSpPr>
        <p:sp>
          <p:nvSpPr>
            <p:cNvPr id="9236" name="TextBox 15">
              <a:extLst>
                <a:ext uri="{FF2B5EF4-FFF2-40B4-BE49-F238E27FC236}">
                  <a16:creationId xmlns:a16="http://schemas.microsoft.com/office/drawing/2014/main" xmlns="" id="{8ED37A11-2F67-81FE-0556-8EA0686A0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733" y="1754230"/>
              <a:ext cx="100393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ru-RU" altLang="ru-R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Субъективный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рост цен на товары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произведенные в РФ</a:t>
              </a:r>
              <a:endParaRPr lang="ru-RU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54EBB7C8-0A0E-2EFC-349F-27A8619AB875}"/>
                </a:ext>
              </a:extLst>
            </p:cNvPr>
            <p:cNvSpPr/>
            <p:nvPr/>
          </p:nvSpPr>
          <p:spPr>
            <a:xfrm>
              <a:off x="1114425" y="1844659"/>
              <a:ext cx="444509" cy="333161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FB8D0893-0F54-45F6-80F7-FCDE0C677DFE}"/>
              </a:ext>
            </a:extLst>
          </p:cNvPr>
          <p:cNvCxnSpPr>
            <a:cxnSpLocks/>
          </p:cNvCxnSpPr>
          <p:nvPr/>
        </p:nvCxnSpPr>
        <p:spPr>
          <a:xfrm>
            <a:off x="1127125" y="4437063"/>
            <a:ext cx="921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15">
            <a:extLst>
              <a:ext uri="{FF2B5EF4-FFF2-40B4-BE49-F238E27FC236}">
                <a16:creationId xmlns:a16="http://schemas.microsoft.com/office/drawing/2014/main" xmlns="" id="{64E07E74-1341-911E-9C23-5630E0114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413000"/>
            <a:ext cx="1011713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7    </a:t>
            </a:r>
            <a:r>
              <a:rPr lang="ru-RU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 на сырье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для пищевой промышленности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и сферы услуг</a:t>
            </a: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xmlns="" id="{427A28D5-6D30-9EC1-05A6-A79C2DF1F698}"/>
              </a:ext>
            </a:extLst>
          </p:cNvPr>
          <p:cNvSpPr/>
          <p:nvPr/>
        </p:nvSpPr>
        <p:spPr>
          <a:xfrm>
            <a:off x="1074738" y="2451100"/>
            <a:ext cx="423862" cy="358775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6F85B8A3-E3F5-6070-0EB0-7B303AAC4B96}"/>
              </a:ext>
            </a:extLst>
          </p:cNvPr>
          <p:cNvCxnSpPr>
            <a:cxnSpLocks/>
          </p:cNvCxnSpPr>
          <p:nvPr/>
        </p:nvCxnSpPr>
        <p:spPr>
          <a:xfrm>
            <a:off x="1127125" y="5238750"/>
            <a:ext cx="9217025" cy="63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32" name="Группа 49">
            <a:extLst>
              <a:ext uri="{FF2B5EF4-FFF2-40B4-BE49-F238E27FC236}">
                <a16:creationId xmlns:a16="http://schemas.microsoft.com/office/drawing/2014/main" xmlns="" id="{3C7D28D8-90B5-E7B9-43E6-C5DF5ED0FC33}"/>
              </a:ext>
            </a:extLst>
          </p:cNvPr>
          <p:cNvGrpSpPr>
            <a:grpSpLocks/>
          </p:cNvGrpSpPr>
          <p:nvPr/>
        </p:nvGrpSpPr>
        <p:grpSpPr bwMode="auto">
          <a:xfrm>
            <a:off x="1127125" y="5300663"/>
            <a:ext cx="10039350" cy="461962"/>
            <a:chOff x="1096962" y="1772816"/>
            <a:chExt cx="10039351" cy="461665"/>
          </a:xfrm>
        </p:grpSpPr>
        <p:sp>
          <p:nvSpPr>
            <p:cNvPr id="9234" name="TextBox 15">
              <a:extLst>
                <a:ext uri="{FF2B5EF4-FFF2-40B4-BE49-F238E27FC236}">
                  <a16:creationId xmlns:a16="http://schemas.microsoft.com/office/drawing/2014/main" xmlns="" id="{24F7FE7D-7696-6034-A0AF-CC70B182E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962" y="1772816"/>
              <a:ext cx="100393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ru-RU" altLang="ru-R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Разрыв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сложившихся </a:t>
              </a:r>
              <a:r>
                <a:rPr lang="ru-RU" altLang="ru-RU" sz="24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кооперационных цепочек</a:t>
              </a: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041B1327-27EE-0614-57BA-9D17448AE6D8}"/>
                </a:ext>
              </a:extLst>
            </p:cNvPr>
            <p:cNvSpPr/>
            <p:nvPr/>
          </p:nvSpPr>
          <p:spPr>
            <a:xfrm>
              <a:off x="1114425" y="1844207"/>
              <a:ext cx="444500" cy="334748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3E98FC66-E81A-2E87-ACF3-A949F808511C}"/>
              </a:ext>
            </a:extLst>
          </p:cNvPr>
          <p:cNvCxnSpPr>
            <a:cxnSpLocks/>
          </p:cNvCxnSpPr>
          <p:nvPr/>
        </p:nvCxnSpPr>
        <p:spPr>
          <a:xfrm>
            <a:off x="1039813" y="5876925"/>
            <a:ext cx="93043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7">
            <a:extLst>
              <a:ext uri="{FF2B5EF4-FFF2-40B4-BE49-F238E27FC236}">
                <a16:creationId xmlns:a16="http://schemas.microsoft.com/office/drawing/2014/main" xmlns="" id="{1DB1EA8C-127E-D563-672D-E93C4A1BC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C31AA2-9FCC-4FE6-9D81-73062E19495F}" type="slidenum">
              <a:rPr lang="ru-RU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Рисунок 5">
            <a:extLst>
              <a:ext uri="{FF2B5EF4-FFF2-40B4-BE49-F238E27FC236}">
                <a16:creationId xmlns:a16="http://schemas.microsoft.com/office/drawing/2014/main" xmlns="" id="{53B070A4-FCBA-F7CC-1232-2E4FFF1DD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12">
            <a:extLst>
              <a:ext uri="{FF2B5EF4-FFF2-40B4-BE49-F238E27FC236}">
                <a16:creationId xmlns:a16="http://schemas.microsoft.com/office/drawing/2014/main" xmlns="" id="{EB6028CC-29A5-BF00-CF77-9744F63A9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5">
            <a:extLst>
              <a:ext uri="{FF2B5EF4-FFF2-40B4-BE49-F238E27FC236}">
                <a16:creationId xmlns:a16="http://schemas.microsoft.com/office/drawing/2014/main" xmlns="" id="{6F92439E-C42A-2AA8-60A4-A3834FCEE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188913"/>
            <a:ext cx="982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ВОЗМОЖНОСТИ ДЛЯ БИЗНЕСА,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ВНЕШНЕГО САНКЦИОННОГО ДАВЛЕНИЯ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5A875C00-1A15-0C06-77F8-3B0DCBF9C6A6}"/>
              </a:ext>
            </a:extLst>
          </p:cNvPr>
          <p:cNvCxnSpPr>
            <a:cxnSpLocks/>
          </p:cNvCxnSpPr>
          <p:nvPr/>
        </p:nvCxnSpPr>
        <p:spPr>
          <a:xfrm>
            <a:off x="968375" y="2492375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63A5C923-09C3-CC60-B778-8259228A1686}"/>
              </a:ext>
            </a:extLst>
          </p:cNvPr>
          <p:cNvCxnSpPr>
            <a:cxnSpLocks/>
          </p:cNvCxnSpPr>
          <p:nvPr/>
        </p:nvCxnSpPr>
        <p:spPr>
          <a:xfrm>
            <a:off x="968375" y="3644900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7A14EFCC-BC90-7B23-CBF1-20743C681E4C}"/>
              </a:ext>
            </a:extLst>
          </p:cNvPr>
          <p:cNvCxnSpPr>
            <a:cxnSpLocks/>
          </p:cNvCxnSpPr>
          <p:nvPr/>
        </p:nvCxnSpPr>
        <p:spPr>
          <a:xfrm>
            <a:off x="1000125" y="5373688"/>
            <a:ext cx="9344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B3329624-C4E5-DA86-54BB-858A2954FFFA}"/>
              </a:ext>
            </a:extLst>
          </p:cNvPr>
          <p:cNvCxnSpPr>
            <a:cxnSpLocks/>
          </p:cNvCxnSpPr>
          <p:nvPr/>
        </p:nvCxnSpPr>
        <p:spPr>
          <a:xfrm>
            <a:off x="968375" y="4508500"/>
            <a:ext cx="93757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4" name="Группа 4">
            <a:extLst>
              <a:ext uri="{FF2B5EF4-FFF2-40B4-BE49-F238E27FC236}">
                <a16:creationId xmlns:a16="http://schemas.microsoft.com/office/drawing/2014/main" xmlns="" id="{31C825DD-5FCD-0B4C-3284-3328C79E79FB}"/>
              </a:ext>
            </a:extLst>
          </p:cNvPr>
          <p:cNvGrpSpPr>
            <a:grpSpLocks/>
          </p:cNvGrpSpPr>
          <p:nvPr/>
        </p:nvGrpSpPr>
        <p:grpSpPr bwMode="auto">
          <a:xfrm>
            <a:off x="1055688" y="1844675"/>
            <a:ext cx="10153650" cy="523875"/>
            <a:chOff x="1055440" y="1268760"/>
            <a:chExt cx="10153128" cy="523220"/>
          </a:xfrm>
        </p:grpSpPr>
        <p:sp>
          <p:nvSpPr>
            <p:cNvPr id="11284" name="TextBox 10">
              <a:extLst>
                <a:ext uri="{FF2B5EF4-FFF2-40B4-BE49-F238E27FC236}">
                  <a16:creationId xmlns:a16="http://schemas.microsoft.com/office/drawing/2014/main" xmlns="" id="{7D252E73-5038-33E2-A509-6A5855567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9218" y="1268760"/>
              <a:ext cx="100393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ru-RU" altLang="ru-RU" sz="28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Выход на новые рынки</a:t>
              </a:r>
              <a:endPara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Овал 1">
              <a:extLst>
                <a:ext uri="{FF2B5EF4-FFF2-40B4-BE49-F238E27FC236}">
                  <a16:creationId xmlns:a16="http://schemas.microsoft.com/office/drawing/2014/main" xmlns="" id="{6B6804D4-6434-FD63-DCE8-F7C46C89C227}"/>
                </a:ext>
              </a:extLst>
            </p:cNvPr>
            <p:cNvSpPr/>
            <p:nvPr/>
          </p:nvSpPr>
          <p:spPr>
            <a:xfrm>
              <a:off x="1055440" y="1329010"/>
              <a:ext cx="431778" cy="443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1275" name="Группа 5">
            <a:extLst>
              <a:ext uri="{FF2B5EF4-FFF2-40B4-BE49-F238E27FC236}">
                <a16:creationId xmlns:a16="http://schemas.microsoft.com/office/drawing/2014/main" xmlns="" id="{820D3051-D192-1267-99BD-3EEC14627F9C}"/>
              </a:ext>
            </a:extLst>
          </p:cNvPr>
          <p:cNvGrpSpPr>
            <a:grpSpLocks/>
          </p:cNvGrpSpPr>
          <p:nvPr/>
        </p:nvGrpSpPr>
        <p:grpSpPr bwMode="auto">
          <a:xfrm>
            <a:off x="1055688" y="2676525"/>
            <a:ext cx="10761662" cy="823913"/>
            <a:chOff x="1055440" y="1916831"/>
            <a:chExt cx="10761208" cy="824841"/>
          </a:xfrm>
        </p:grpSpPr>
        <p:sp>
          <p:nvSpPr>
            <p:cNvPr id="11282" name="TextBox 15">
              <a:extLst>
                <a:ext uri="{FF2B5EF4-FFF2-40B4-BE49-F238E27FC236}">
                  <a16:creationId xmlns:a16="http://schemas.microsoft.com/office/drawing/2014/main" xmlns="" id="{85719B57-A6C3-350F-8295-267192B47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390" y="1916831"/>
              <a:ext cx="10759258" cy="824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ru-RU" altLang="ru-R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Стимулирование </a:t>
              </a:r>
              <a:r>
                <a:rPr lang="ru-RU" altLang="ru-RU" sz="28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развития </a:t>
              </a:r>
            </a:p>
            <a:p>
              <a:pPr algn="just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внутренней региональной кооперации</a:t>
              </a: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8F3428EF-0A0B-11C8-29D3-9DD7614E1858}"/>
                </a:ext>
              </a:extLst>
            </p:cNvPr>
            <p:cNvSpPr/>
            <p:nvPr/>
          </p:nvSpPr>
          <p:spPr>
            <a:xfrm>
              <a:off x="1055440" y="2048742"/>
              <a:ext cx="431782" cy="4434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276" name="Группа 6">
            <a:extLst>
              <a:ext uri="{FF2B5EF4-FFF2-40B4-BE49-F238E27FC236}">
                <a16:creationId xmlns:a16="http://schemas.microsoft.com/office/drawing/2014/main" xmlns="" id="{6AF5760B-AAC8-14C8-DDD5-D834EB5CB5D9}"/>
              </a:ext>
            </a:extLst>
          </p:cNvPr>
          <p:cNvGrpSpPr>
            <a:grpSpLocks/>
          </p:cNvGrpSpPr>
          <p:nvPr/>
        </p:nvGrpSpPr>
        <p:grpSpPr bwMode="auto">
          <a:xfrm>
            <a:off x="1055688" y="3811588"/>
            <a:ext cx="10080625" cy="481012"/>
            <a:chOff x="1055440" y="3068960"/>
            <a:chExt cx="10081120" cy="481293"/>
          </a:xfrm>
        </p:grpSpPr>
        <p:sp>
          <p:nvSpPr>
            <p:cNvPr id="11280" name="TextBox 15">
              <a:extLst>
                <a:ext uri="{FF2B5EF4-FFF2-40B4-BE49-F238E27FC236}">
                  <a16:creationId xmlns:a16="http://schemas.microsoft.com/office/drawing/2014/main" xmlns="" id="{CAD21F9E-EB00-9873-35AF-E46897FB6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7209" y="3113210"/>
              <a:ext cx="10039351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Стимулирование </a:t>
              </a:r>
              <a:r>
                <a:rPr lang="ru-RU" altLang="ru-RU" sz="28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обновления технологий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E4A7DB1B-8AAF-C3CE-324E-C358A11A6C28}"/>
                </a:ext>
              </a:extLst>
            </p:cNvPr>
            <p:cNvSpPr/>
            <p:nvPr/>
          </p:nvSpPr>
          <p:spPr>
            <a:xfrm>
              <a:off x="1055440" y="3068960"/>
              <a:ext cx="431821" cy="444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277" name="Группа 7">
            <a:extLst>
              <a:ext uri="{FF2B5EF4-FFF2-40B4-BE49-F238E27FC236}">
                <a16:creationId xmlns:a16="http://schemas.microsoft.com/office/drawing/2014/main" xmlns="" id="{0AAFA291-FFD3-6731-9B9E-227298BCA592}"/>
              </a:ext>
            </a:extLst>
          </p:cNvPr>
          <p:cNvGrpSpPr>
            <a:grpSpLocks/>
          </p:cNvGrpSpPr>
          <p:nvPr/>
        </p:nvGrpSpPr>
        <p:grpSpPr bwMode="auto">
          <a:xfrm>
            <a:off x="1055688" y="4724400"/>
            <a:ext cx="10153650" cy="449263"/>
            <a:chOff x="1055440" y="3920862"/>
            <a:chExt cx="10153128" cy="449237"/>
          </a:xfrm>
        </p:grpSpPr>
        <p:sp>
          <p:nvSpPr>
            <p:cNvPr id="11278" name="TextBox 15">
              <a:extLst>
                <a:ext uri="{FF2B5EF4-FFF2-40B4-BE49-F238E27FC236}">
                  <a16:creationId xmlns:a16="http://schemas.microsoft.com/office/drawing/2014/main" xmlns="" id="{D9A09ED3-3965-7DC5-3791-3B448F0D6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9217" y="3933056"/>
              <a:ext cx="10039351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7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Стимулирование </a:t>
              </a:r>
              <a:r>
                <a:rPr lang="ru-RU" altLang="ru-RU" sz="28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поиска новых партнеров</a:t>
              </a: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5D962B5F-8010-F54E-9574-B86033339670}"/>
                </a:ext>
              </a:extLst>
            </p:cNvPr>
            <p:cNvSpPr/>
            <p:nvPr/>
          </p:nvSpPr>
          <p:spPr>
            <a:xfrm>
              <a:off x="1055440" y="3920862"/>
              <a:ext cx="431778" cy="4444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>
            <a:extLst>
              <a:ext uri="{FF2B5EF4-FFF2-40B4-BE49-F238E27FC236}">
                <a16:creationId xmlns:a16="http://schemas.microsoft.com/office/drawing/2014/main" xmlns="" id="{83089811-4611-E9B5-5DFF-69412BA52265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>
            <a:extLst>
              <a:ext uri="{FF2B5EF4-FFF2-40B4-BE49-F238E27FC236}">
                <a16:creationId xmlns:a16="http://schemas.microsoft.com/office/drawing/2014/main" xmlns="" id="{45B49511-8E0C-B87B-3AAF-C406DA275423}"/>
              </a:ext>
            </a:extLst>
          </p:cNvPr>
          <p:cNvSpPr/>
          <p:nvPr/>
        </p:nvSpPr>
        <p:spPr>
          <a:xfrm>
            <a:off x="1000125" y="134938"/>
            <a:ext cx="10939463" cy="85883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ПЛАН ПОДДЕРЖКИ ЭКОНОМИКИ В УСЛОВИЯХ САНКЦИЙ  </a:t>
            </a:r>
          </a:p>
        </p:txBody>
      </p:sp>
      <p:sp>
        <p:nvSpPr>
          <p:cNvPr id="95" name="CustomShape 3">
            <a:extLst>
              <a:ext uri="{FF2B5EF4-FFF2-40B4-BE49-F238E27FC236}">
                <a16:creationId xmlns:a16="http://schemas.microsoft.com/office/drawing/2014/main" xmlns="" id="{06668605-6803-D11E-9C67-92760131F904}"/>
              </a:ext>
            </a:extLst>
          </p:cNvPr>
          <p:cNvSpPr/>
          <p:nvPr/>
        </p:nvSpPr>
        <p:spPr>
          <a:xfrm>
            <a:off x="1217613" y="1428750"/>
            <a:ext cx="9904412" cy="68897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6480">
            <a:solidFill>
              <a:schemeClr val="accent5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НА РЕГИОНАЛЬНОМ УРОВНЕ </a:t>
            </a:r>
            <a:endParaRPr lang="ru-RU" sz="2400" spc="-1" dirty="0">
              <a:latin typeface="XO Oriel"/>
            </a:endParaRPr>
          </a:p>
        </p:txBody>
      </p:sp>
      <p:sp>
        <p:nvSpPr>
          <p:cNvPr id="96" name="TextShape 4">
            <a:extLst>
              <a:ext uri="{FF2B5EF4-FFF2-40B4-BE49-F238E27FC236}">
                <a16:creationId xmlns:a16="http://schemas.microsoft.com/office/drawing/2014/main" xmlns="" id="{9B9F92D0-6A06-27E4-A18F-F1BEB7206327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latin typeface="Times New Roman"/>
              </a:rPr>
              <a:t>5</a:t>
            </a:r>
          </a:p>
          <a:p>
            <a:pPr algn="r">
              <a:defRPr/>
            </a:pPr>
            <a:endParaRPr lang="ru-RU" sz="1400" spc="-1" dirty="0">
              <a:latin typeface="Times New Roman"/>
            </a:endParaRPr>
          </a:p>
        </p:txBody>
      </p:sp>
      <p:pic>
        <p:nvPicPr>
          <p:cNvPr id="13318" name="Рисунок 1">
            <a:extLst>
              <a:ext uri="{FF2B5EF4-FFF2-40B4-BE49-F238E27FC236}">
                <a16:creationId xmlns:a16="http://schemas.microsoft.com/office/drawing/2014/main" xmlns="" id="{4467C54B-DB56-8C6F-46A0-08BED5508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17475"/>
            <a:ext cx="7556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CustomShape 10">
            <a:extLst>
              <a:ext uri="{FF2B5EF4-FFF2-40B4-BE49-F238E27FC236}">
                <a16:creationId xmlns:a16="http://schemas.microsoft.com/office/drawing/2014/main" xmlns="" id="{369483CF-BAF4-F0F5-CE51-87C92B81ACE7}"/>
              </a:ext>
            </a:extLst>
          </p:cNvPr>
          <p:cNvSpPr/>
          <p:nvPr/>
        </p:nvSpPr>
        <p:spPr>
          <a:xfrm>
            <a:off x="1262063" y="2763838"/>
            <a:ext cx="9904412" cy="2846387"/>
          </a:xfrm>
          <a:prstGeom prst="roundRect">
            <a:avLst>
              <a:gd name="adj" fmla="val 16667"/>
            </a:avLst>
          </a:prstGeom>
          <a:noFill/>
          <a:ln w="6480">
            <a:solidFill>
              <a:schemeClr val="accent5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План мероприятий </a:t>
            </a:r>
          </a:p>
          <a:p>
            <a:pPr algn="ctr">
              <a:defRPr/>
            </a:pP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по поддержке предпринимательской деятельности </a:t>
            </a:r>
          </a:p>
          <a:p>
            <a:pPr algn="ctr">
              <a:defRPr/>
            </a:pP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Тверской области в условиях внешнего санкционного давления</a:t>
            </a:r>
          </a:p>
          <a:p>
            <a:pPr algn="ctr">
              <a:defRPr/>
            </a:pPr>
            <a:endParaRPr lang="ru-RU" sz="1000" spc="-1" dirty="0">
              <a:latin typeface="XO Oriel"/>
            </a:endParaRPr>
          </a:p>
          <a:p>
            <a:pPr algn="ctr">
              <a:defRPr/>
            </a:pP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 (№ 200-рп от 10.03.2022)</a:t>
            </a:r>
          </a:p>
          <a:p>
            <a:pPr algn="ctr">
              <a:defRPr/>
            </a:pPr>
            <a:endParaRPr lang="ru-RU" sz="1000" spc="-1" dirty="0">
              <a:latin typeface="XO Oriel"/>
            </a:endParaRPr>
          </a:p>
          <a:p>
            <a:pPr algn="ctr">
              <a:defRPr/>
            </a:pP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35 мероприятий</a:t>
            </a:r>
            <a:endParaRPr lang="ru-RU" sz="2400" spc="-1" dirty="0">
              <a:latin typeface="XO Oriel"/>
            </a:endParaRPr>
          </a:p>
        </p:txBody>
      </p:sp>
      <p:pic>
        <p:nvPicPr>
          <p:cNvPr id="13320" name="Рисунок 9">
            <a:extLst>
              <a:ext uri="{FF2B5EF4-FFF2-40B4-BE49-F238E27FC236}">
                <a16:creationId xmlns:a16="http://schemas.microsoft.com/office/drawing/2014/main" xmlns="" id="{E5659B8F-5F3D-DF61-8E4E-DA7888BF4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47425" y="209550"/>
            <a:ext cx="79216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stomShape 7">
            <a:extLst>
              <a:ext uri="{FF2B5EF4-FFF2-40B4-BE49-F238E27FC236}">
                <a16:creationId xmlns:a16="http://schemas.microsoft.com/office/drawing/2014/main" xmlns="" id="{5D978B97-FE2F-4CD2-0B18-1A3B82F8B4C5}"/>
              </a:ext>
            </a:extLst>
          </p:cNvPr>
          <p:cNvSpPr/>
          <p:nvPr/>
        </p:nvSpPr>
        <p:spPr>
          <a:xfrm>
            <a:off x="5724525" y="2117725"/>
            <a:ext cx="742950" cy="609600"/>
          </a:xfrm>
          <a:prstGeom prst="downArrow">
            <a:avLst>
              <a:gd name="adj1" fmla="val 50000"/>
              <a:gd name="adj2" fmla="val 56841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>
            <a:extLst>
              <a:ext uri="{FF2B5EF4-FFF2-40B4-BE49-F238E27FC236}">
                <a16:creationId xmlns:a16="http://schemas.microsoft.com/office/drawing/2014/main" xmlns="" id="{D20CFBBB-D4BF-AA2B-E58C-CD168D9D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7163"/>
            <a:ext cx="7445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6">
            <a:extLst>
              <a:ext uri="{FF2B5EF4-FFF2-40B4-BE49-F238E27FC236}">
                <a16:creationId xmlns:a16="http://schemas.microsoft.com/office/drawing/2014/main" xmlns="" id="{D474A1B5-814F-E094-FEDB-57C3BED0C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7900" y="130175"/>
            <a:ext cx="79216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">
            <a:extLst>
              <a:ext uri="{FF2B5EF4-FFF2-40B4-BE49-F238E27FC236}">
                <a16:creationId xmlns:a16="http://schemas.microsoft.com/office/drawing/2014/main" xmlns="" id="{96874DA0-1308-258E-2D40-EAABA1EAD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" y="100013"/>
            <a:ext cx="10301288" cy="922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  <a:cs typeface="+mn-cs"/>
              </a:rPr>
              <a:t>ТОП-5 РЕГИОНОВ ПО ПРИНЯТИЮ АНТИКРИЗИСНЫХ МЕР</a:t>
            </a: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xmlns="" id="{F1AED553-CE86-D576-D2F4-25DD38D536E8}"/>
              </a:ext>
            </a:extLst>
          </p:cNvPr>
          <p:cNvGraphicFramePr>
            <a:graphicFrameLocks noGrp="1"/>
          </p:cNvGraphicFramePr>
          <p:nvPr/>
        </p:nvGraphicFramePr>
        <p:xfrm>
          <a:off x="1055688" y="836613"/>
          <a:ext cx="10082212" cy="5057346"/>
        </p:xfrm>
        <a:graphic>
          <a:graphicData uri="http://schemas.openxmlformats.org/drawingml/2006/table">
            <a:tbl>
              <a:tblPr/>
              <a:tblGrid>
                <a:gridCol w="51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5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12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300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Сферы применения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63503" marR="63503" marT="63494" marB="6349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Импортозамещение</a:t>
                      </a:r>
                    </a:p>
                  </a:txBody>
                  <a:tcPr marL="63503" marR="63503" marT="63494" marB="63494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6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Санкт-Петербург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Красноярский край</a:t>
                      </a:r>
                    </a:p>
                  </a:txBody>
                  <a:tcPr marL="63503" marR="63503" marT="63494" marB="6349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Промышленность</a:t>
                      </a:r>
                    </a:p>
                    <a:p>
                      <a:pPr marL="5143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муниципальных образований</a:t>
                      </a:r>
                    </a:p>
                  </a:txBody>
                  <a:tcPr marL="63503" marR="63503" marT="63494" marB="63494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 marL="63503" marR="63503" marT="63494" marB="6349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285750" algn="l" defTabSz="774222" rtl="0" eaLnBrk="1" latinLnBrk="0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marL="514350" indent="-285750" algn="l" defTabSz="774222" rtl="0" eaLnBrk="1" latinLnBrk="0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</a:t>
                      </a:r>
                    </a:p>
                    <a:p>
                      <a:pPr marL="514350" indent="-285750" algn="l" defTabSz="774222" rtl="0" eaLnBrk="1" latinLnBrk="0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Импортозамещение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14350" indent="-285750" algn="l" defTabSz="774222" rtl="0" eaLnBrk="1" latinLnBrk="0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ЖКХ</a:t>
                      </a:r>
                    </a:p>
                  </a:txBody>
                  <a:tcPr marL="63503" marR="63503" marT="63494" marB="63494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9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849" marR="39849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74222" rtl="0" eaLnBrk="1" latinLnBrk="0" hangingPunct="1"/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63503" marR="63503" marT="63494" marB="6349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285750" algn="l" defTabSz="774222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Бизнес</a:t>
                      </a:r>
                    </a:p>
                    <a:p>
                      <a:pPr marL="514350" indent="-285750" algn="l" defTabSz="774222" rtl="0" eaLnBrk="1" latinLnBrk="0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Импортозамещение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14350" marR="0" lvl="0" indent="-285750" algn="l" defTabSz="77422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Промышленность</a:t>
                      </a:r>
                    </a:p>
                  </a:txBody>
                  <a:tcPr marL="63503" marR="63503" marT="63494" marB="63494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CustomShape 4">
            <a:extLst>
              <a:ext uri="{FF2B5EF4-FFF2-40B4-BE49-F238E27FC236}">
                <a16:creationId xmlns:a16="http://schemas.microsoft.com/office/drawing/2014/main" xmlns="" id="{49F05ED1-6896-E505-E015-42D992D6A518}"/>
              </a:ext>
            </a:extLst>
          </p:cNvPr>
          <p:cNvSpPr/>
          <p:nvPr/>
        </p:nvSpPr>
        <p:spPr>
          <a:xfrm>
            <a:off x="1055688" y="6081713"/>
            <a:ext cx="10080625" cy="5826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defTabSz="573088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Источник: информационно-коммуникационная сеть Интернет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Агентство политических и экономических коммуникаций (АПЭК)</a:t>
            </a:r>
          </a:p>
        </p:txBody>
      </p:sp>
      <p:sp>
        <p:nvSpPr>
          <p:cNvPr id="8" name="TextShape 4">
            <a:extLst>
              <a:ext uri="{FF2B5EF4-FFF2-40B4-BE49-F238E27FC236}">
                <a16:creationId xmlns:a16="http://schemas.microsoft.com/office/drawing/2014/main" xmlns="" id="{CE506BFC-3580-587F-17C9-67B946DDC163}"/>
              </a:ext>
            </a:extLst>
          </p:cNvPr>
          <p:cNvSpPr txBox="1"/>
          <p:nvPr/>
        </p:nvSpPr>
        <p:spPr>
          <a:xfrm>
            <a:off x="9186863" y="637381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latin typeface="Times New Roman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5">
            <a:extLst>
              <a:ext uri="{FF2B5EF4-FFF2-40B4-BE49-F238E27FC236}">
                <a16:creationId xmlns:a16="http://schemas.microsoft.com/office/drawing/2014/main" xmlns="" id="{762B8B61-1743-9AF1-9A85-D64E0C5C2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12">
            <a:extLst>
              <a:ext uri="{FF2B5EF4-FFF2-40B4-BE49-F238E27FC236}">
                <a16:creationId xmlns:a16="http://schemas.microsoft.com/office/drawing/2014/main" xmlns="" id="{798759F9-1986-C730-A98D-4F5BEB26A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136313" y="115888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5">
            <a:extLst>
              <a:ext uri="{FF2B5EF4-FFF2-40B4-BE49-F238E27FC236}">
                <a16:creationId xmlns:a16="http://schemas.microsoft.com/office/drawing/2014/main" xmlns="" id="{1B2A7712-CDE4-FD55-C9A0-8EBBE1FE0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60350"/>
            <a:ext cx="982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BF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</a:t>
            </a:r>
          </a:p>
        </p:txBody>
      </p:sp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xmlns="" id="{73CD84DB-F969-A574-BD32-F383F999ACC1}"/>
              </a:ext>
            </a:extLst>
          </p:cNvPr>
          <p:cNvGraphicFramePr/>
          <p:nvPr/>
        </p:nvGraphicFramePr>
        <p:xfrm>
          <a:off x="928688" y="1096963"/>
          <a:ext cx="10207625" cy="5284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414" name="Номер слайда 7">
            <a:extLst>
              <a:ext uri="{FF2B5EF4-FFF2-40B4-BE49-F238E27FC236}">
                <a16:creationId xmlns:a16="http://schemas.microsoft.com/office/drawing/2014/main" xmlns="" id="{3635FA31-A54F-360E-AEAB-37D8A8889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09113" y="63881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46DD4-380F-4FE1-B75D-503B12C3C25F}" type="slidenum">
              <a:rPr lang="ru-RU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>
            <a:extLst>
              <a:ext uri="{FF2B5EF4-FFF2-40B4-BE49-F238E27FC236}">
                <a16:creationId xmlns:a16="http://schemas.microsoft.com/office/drawing/2014/main" xmlns="" id="{7C681FC6-0A4A-A9E8-4C76-C7E04234F5B7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>
            <a:extLst>
              <a:ext uri="{FF2B5EF4-FFF2-40B4-BE49-F238E27FC236}">
                <a16:creationId xmlns:a16="http://schemas.microsoft.com/office/drawing/2014/main" xmlns="" id="{08FC859F-C767-B55F-BA3D-86B61783D162}"/>
              </a:ext>
            </a:extLst>
          </p:cNvPr>
          <p:cNvSpPr/>
          <p:nvPr/>
        </p:nvSpPr>
        <p:spPr>
          <a:xfrm>
            <a:off x="1000125" y="134938"/>
            <a:ext cx="10939463" cy="1022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114" name="TextShape 3">
            <a:extLst>
              <a:ext uri="{FF2B5EF4-FFF2-40B4-BE49-F238E27FC236}">
                <a16:creationId xmlns:a16="http://schemas.microsoft.com/office/drawing/2014/main" xmlns="" id="{5F1D44A3-4B1D-87EC-6A9B-064AAEE4A4C1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8</a:t>
            </a:r>
            <a:endParaRPr lang="ru-RU" sz="1400" spc="-1" dirty="0">
              <a:latin typeface="Times New Roman"/>
            </a:endParaRPr>
          </a:p>
        </p:txBody>
      </p:sp>
      <p:pic>
        <p:nvPicPr>
          <p:cNvPr id="19461" name="Рисунок 1">
            <a:extLst>
              <a:ext uri="{FF2B5EF4-FFF2-40B4-BE49-F238E27FC236}">
                <a16:creationId xmlns:a16="http://schemas.microsoft.com/office/drawing/2014/main" xmlns="" id="{B71B845C-B2B8-CAF6-023F-4DC1AB9C6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CustomShape 4">
            <a:extLst>
              <a:ext uri="{FF2B5EF4-FFF2-40B4-BE49-F238E27FC236}">
                <a16:creationId xmlns:a16="http://schemas.microsoft.com/office/drawing/2014/main" xmlns="" id="{9E3DB835-CC60-8069-1559-06ABAFE53677}"/>
              </a:ext>
            </a:extLst>
          </p:cNvPr>
          <p:cNvSpPr/>
          <p:nvPr/>
        </p:nvSpPr>
        <p:spPr>
          <a:xfrm>
            <a:off x="977900" y="758825"/>
            <a:ext cx="10680700" cy="55641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Займ «Стабильный бизнес»</a:t>
            </a:r>
          </a:p>
          <a:p>
            <a:pPr>
              <a:defRPr/>
            </a:pPr>
            <a:endParaRPr lang="ru-RU" sz="10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Цель: </a:t>
            </a:r>
            <a:r>
              <a:rPr lang="ru-RU" sz="2200" b="1" spc="-1" dirty="0">
                <a:solidFill>
                  <a:srgbClr val="000000"/>
                </a:solidFill>
                <a:latin typeface="Times New Roman"/>
              </a:rPr>
              <a:t>пополнение оборотных средств, приобретение основных средств МСП</a:t>
            </a:r>
          </a:p>
          <a:p>
            <a:pPr>
              <a:defRPr/>
            </a:pPr>
            <a:endParaRPr lang="ru-RU" sz="1000" spc="-1" dirty="0">
              <a:latin typeface="XO Oriel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Условия: </a:t>
            </a:r>
            <a:endParaRPr lang="ru-RU" sz="220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сумма займа от 0,1 до 2,5 млн рублей;</a:t>
            </a:r>
            <a:endParaRPr lang="ru-RU" sz="220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ставка 5 % годовых;</a:t>
            </a:r>
            <a:endParaRPr lang="ru-RU" sz="220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срок займа до 2 лет;</a:t>
            </a:r>
            <a:endParaRPr lang="ru-RU" sz="220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обеспечение – поручительство юридических (физических) лиц, залог движимого и недвижимого имущества</a:t>
            </a:r>
            <a:endParaRPr lang="ru-RU" sz="1000" spc="-1" dirty="0">
              <a:latin typeface="XO Oriel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Сумма докапитализации: </a:t>
            </a:r>
            <a:r>
              <a:rPr lang="ru-RU" sz="2200" b="1" spc="-1" dirty="0">
                <a:solidFill>
                  <a:srgbClr val="FF0000"/>
                </a:solidFill>
                <a:latin typeface="Times New Roman"/>
              </a:rPr>
              <a:t>250 млн рублей</a:t>
            </a:r>
          </a:p>
          <a:p>
            <a:pPr>
              <a:defRPr/>
            </a:pPr>
            <a:endParaRPr lang="ru-RU" sz="1000" spc="-1" dirty="0">
              <a:latin typeface="XO Oriel"/>
            </a:endParaRPr>
          </a:p>
          <a:p>
            <a:pPr>
              <a:defRPr/>
            </a:pPr>
            <a:r>
              <a:rPr lang="ru-RU" sz="2200" b="1" spc="-1" dirty="0">
                <a:solidFill>
                  <a:srgbClr val="1F4E79"/>
                </a:solidFill>
                <a:latin typeface="Times New Roman"/>
              </a:rPr>
              <a:t>Показатель:</a:t>
            </a:r>
            <a:endParaRPr lang="ru-RU" sz="2200" spc="-1" dirty="0">
              <a:latin typeface="XO Oriel"/>
            </a:endParaRPr>
          </a:p>
          <a:p>
            <a:pPr marL="360">
              <a:buClr>
                <a:srgbClr val="000000"/>
              </a:buClr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Количество выданных микрозаймов микрофинансовой организацией субъектам малого и среднего предпринимательства за счет средств областного бюджета Тверской области</a:t>
            </a:r>
          </a:p>
          <a:p>
            <a:pPr>
              <a:defRPr/>
            </a:pP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(не менее </a:t>
            </a:r>
            <a:r>
              <a:rPr lang="ru-RU" sz="2200" b="1" spc="-1" dirty="0">
                <a:solidFill>
                  <a:srgbClr val="000000"/>
                </a:solidFill>
                <a:latin typeface="Times New Roman"/>
              </a:rPr>
              <a:t>100 займов</a:t>
            </a:r>
            <a:r>
              <a:rPr lang="ru-RU" sz="2200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>
              <a:defRPr/>
            </a:pPr>
            <a:endParaRPr lang="ru-RU" sz="1000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lang="ru-RU" b="1" i="1" spc="-1" dirty="0">
                <a:latin typeface="Times New Roman"/>
              </a:rPr>
              <a:t>Поступило:</a:t>
            </a:r>
            <a:r>
              <a:rPr lang="ru-RU" i="1" spc="-1" dirty="0">
                <a:latin typeface="Times New Roman"/>
              </a:rPr>
              <a:t> 55 заявок на сумму 112,8 млн руб. </a:t>
            </a:r>
            <a:r>
              <a:rPr lang="ru-RU" b="1" i="1" spc="-1" dirty="0">
                <a:latin typeface="Times New Roman"/>
              </a:rPr>
              <a:t>Одобрено:</a:t>
            </a:r>
            <a:r>
              <a:rPr lang="ru-RU" i="1" spc="-1" dirty="0">
                <a:latin typeface="Times New Roman"/>
              </a:rPr>
              <a:t> 48 займов на сумму 97,7 млн руб. </a:t>
            </a:r>
          </a:p>
          <a:p>
            <a:pPr>
              <a:defRPr/>
            </a:pPr>
            <a:r>
              <a:rPr lang="ru-RU" b="1" i="1" spc="-1" dirty="0">
                <a:latin typeface="Times New Roman"/>
              </a:rPr>
              <a:t>Выдано:</a:t>
            </a:r>
            <a:r>
              <a:rPr lang="ru-RU" i="1" spc="-1" dirty="0">
                <a:latin typeface="Times New Roman"/>
              </a:rPr>
              <a:t> 46 займов на сумму 93,7 млн руб.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200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lang="ru-RU" sz="2200" b="1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lang="ru-RU" sz="2200" spc="-1" dirty="0">
              <a:latin typeface="XO Oriel"/>
            </a:endParaRPr>
          </a:p>
        </p:txBody>
      </p:sp>
      <p:pic>
        <p:nvPicPr>
          <p:cNvPr id="19463" name="Рисунок 10">
            <a:extLst>
              <a:ext uri="{FF2B5EF4-FFF2-40B4-BE49-F238E27FC236}">
                <a16:creationId xmlns:a16="http://schemas.microsoft.com/office/drawing/2014/main" xmlns="" id="{33CB5C9E-2A2B-1801-2C77-480C95351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>
            <a:extLst>
              <a:ext uri="{FF2B5EF4-FFF2-40B4-BE49-F238E27FC236}">
                <a16:creationId xmlns:a16="http://schemas.microsoft.com/office/drawing/2014/main" xmlns="" id="{DEF522E7-C82A-42AC-3506-DFEA5F67878A}"/>
              </a:ext>
            </a:extLst>
          </p:cNvPr>
          <p:cNvSpPr/>
          <p:nvPr/>
        </p:nvSpPr>
        <p:spPr>
          <a:xfrm>
            <a:off x="1243013" y="-4763"/>
            <a:ext cx="10948987" cy="503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>
            <a:extLst>
              <a:ext uri="{FF2B5EF4-FFF2-40B4-BE49-F238E27FC236}">
                <a16:creationId xmlns:a16="http://schemas.microsoft.com/office/drawing/2014/main" xmlns="" id="{187D5DE4-4E05-C3CE-754D-25006A79C19A}"/>
              </a:ext>
            </a:extLst>
          </p:cNvPr>
          <p:cNvSpPr/>
          <p:nvPr/>
        </p:nvSpPr>
        <p:spPr>
          <a:xfrm>
            <a:off x="1000125" y="134938"/>
            <a:ext cx="10939463" cy="10223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 ПЛАНА МЕРОПРИЯТИЙ </a:t>
            </a:r>
          </a:p>
          <a:p>
            <a:pPr algn="ctr">
              <a:defRPr/>
            </a:pPr>
            <a:r>
              <a:rPr lang="ru-RU" sz="2000" b="1" spc="-1" dirty="0">
                <a:solidFill>
                  <a:srgbClr val="A88000"/>
                </a:solidFill>
                <a:latin typeface="Times New Roman"/>
              </a:rPr>
              <a:t>(ПРОДОЛЖЕНИЕ)</a:t>
            </a:r>
            <a:endParaRPr lang="ru-RU" sz="2000" spc="-1" dirty="0">
              <a:latin typeface="XO Oriel"/>
            </a:endParaRPr>
          </a:p>
        </p:txBody>
      </p:sp>
      <p:sp>
        <p:nvSpPr>
          <p:cNvPr id="114" name="TextShape 3">
            <a:extLst>
              <a:ext uri="{FF2B5EF4-FFF2-40B4-BE49-F238E27FC236}">
                <a16:creationId xmlns:a16="http://schemas.microsoft.com/office/drawing/2014/main" xmlns="" id="{AF717E42-D418-D8BC-DA0B-54265BF344D2}"/>
              </a:ext>
            </a:extLst>
          </p:cNvPr>
          <p:cNvSpPr txBox="1"/>
          <p:nvPr/>
        </p:nvSpPr>
        <p:spPr>
          <a:xfrm>
            <a:off x="9196388" y="6407150"/>
            <a:ext cx="2743200" cy="3635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ru-RU" sz="1400" spc="-1" dirty="0">
                <a:latin typeface="Times New Roman"/>
              </a:rPr>
              <a:t>9</a:t>
            </a:r>
          </a:p>
        </p:txBody>
      </p:sp>
      <p:pic>
        <p:nvPicPr>
          <p:cNvPr id="21509" name="Рисунок 1">
            <a:extLst>
              <a:ext uri="{FF2B5EF4-FFF2-40B4-BE49-F238E27FC236}">
                <a16:creationId xmlns:a16="http://schemas.microsoft.com/office/drawing/2014/main" xmlns="" id="{2C740054-5DB4-67AC-1C13-9EC7D5E9E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34938"/>
            <a:ext cx="7556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CustomShape 4">
            <a:extLst>
              <a:ext uri="{FF2B5EF4-FFF2-40B4-BE49-F238E27FC236}">
                <a16:creationId xmlns:a16="http://schemas.microsoft.com/office/drawing/2014/main" xmlns="" id="{45390531-DB44-4507-5A2F-E36C5E797D76}"/>
              </a:ext>
            </a:extLst>
          </p:cNvPr>
          <p:cNvSpPr/>
          <p:nvPr/>
        </p:nvSpPr>
        <p:spPr>
          <a:xfrm>
            <a:off x="985838" y="758825"/>
            <a:ext cx="10953750" cy="5964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150" b="1" spc="-1" dirty="0">
                <a:solidFill>
                  <a:srgbClr val="1F4E79"/>
                </a:solidFill>
                <a:latin typeface="Times New Roman"/>
              </a:rPr>
              <a:t>Займ «Проекты туризма»</a:t>
            </a:r>
          </a:p>
          <a:p>
            <a:pPr>
              <a:defRPr/>
            </a:pPr>
            <a:endParaRPr lang="ru-RU" sz="500" b="1" spc="-1" dirty="0">
              <a:solidFill>
                <a:srgbClr val="1F4E79"/>
              </a:solidFill>
              <a:latin typeface="Times New Roman"/>
            </a:endParaRPr>
          </a:p>
          <a:p>
            <a:pPr>
              <a:defRPr/>
            </a:pPr>
            <a:r>
              <a:rPr lang="ru-RU" sz="2150" b="1" spc="-1" dirty="0">
                <a:solidFill>
                  <a:srgbClr val="1F4E79"/>
                </a:solidFill>
                <a:latin typeface="Times New Roman"/>
              </a:rPr>
              <a:t>Цель: </a:t>
            </a:r>
            <a:r>
              <a:rPr lang="ru-RU" sz="2150" b="1" spc="-1" dirty="0">
                <a:solidFill>
                  <a:srgbClr val="000000"/>
                </a:solidFill>
                <a:latin typeface="Times New Roman"/>
              </a:rPr>
              <a:t>создание быстровозводимых объектов туризма (кемпинги, </a:t>
            </a:r>
            <a:r>
              <a:rPr lang="ru-RU" sz="2150" b="1" spc="-1" dirty="0" err="1">
                <a:solidFill>
                  <a:srgbClr val="000000"/>
                </a:solidFill>
                <a:latin typeface="Times New Roman"/>
              </a:rPr>
              <a:t>глэмпинги</a:t>
            </a:r>
            <a:r>
              <a:rPr lang="ru-RU" sz="2150" b="1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>
              <a:defRPr/>
            </a:pPr>
            <a:endParaRPr lang="ru-RU" sz="500" b="1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lang="ru-RU" sz="2150" b="1" spc="-1" dirty="0">
                <a:solidFill>
                  <a:srgbClr val="1F4E79"/>
                </a:solidFill>
                <a:latin typeface="Times New Roman"/>
              </a:rPr>
              <a:t>Условия: </a:t>
            </a: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сумма займа от 0,2 до 3 млн рублей;</a:t>
            </a:r>
            <a:endParaRPr lang="ru-RU" sz="215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ставка 1 % годовых;</a:t>
            </a:r>
            <a:endParaRPr lang="ru-RU" sz="215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срок займа до 7 лет;</a:t>
            </a:r>
            <a:endParaRPr lang="ru-RU" sz="2150" spc="-1" dirty="0">
              <a:latin typeface="XO Oriel"/>
            </a:endParaRP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обеспечение – поручительство юридических (физических) лиц, залог движимого и недвижимого имущества;</a:t>
            </a:r>
          </a:p>
          <a:p>
            <a:pPr marL="343080" indent="-342720">
              <a:buClr>
                <a:srgbClr val="000000"/>
              </a:buClr>
              <a:buFont typeface="StarSymbol"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согласование проекта с Министерством туризма Тверской области </a:t>
            </a:r>
          </a:p>
          <a:p>
            <a:pPr>
              <a:defRPr/>
            </a:pPr>
            <a:r>
              <a:rPr lang="ru-RU" sz="2150" b="1" spc="-1" dirty="0">
                <a:solidFill>
                  <a:srgbClr val="1F4E79"/>
                </a:solidFill>
                <a:latin typeface="Times New Roman"/>
              </a:rPr>
              <a:t>Сумма докапитализации: </a:t>
            </a:r>
            <a:r>
              <a:rPr lang="ru-RU" sz="2150" b="1" spc="-1" dirty="0">
                <a:solidFill>
                  <a:srgbClr val="FF0000"/>
                </a:solidFill>
                <a:latin typeface="Times New Roman"/>
              </a:rPr>
              <a:t>150 млн рублей</a:t>
            </a:r>
          </a:p>
          <a:p>
            <a:pPr>
              <a:defRPr/>
            </a:pPr>
            <a:endParaRPr lang="ru-RU" sz="500" spc="-1" dirty="0">
              <a:latin typeface="XO Oriel"/>
            </a:endParaRPr>
          </a:p>
          <a:p>
            <a:pPr>
              <a:defRPr/>
            </a:pPr>
            <a:r>
              <a:rPr lang="ru-RU" sz="2150" b="1" spc="-1" dirty="0">
                <a:solidFill>
                  <a:srgbClr val="1F4E79"/>
                </a:solidFill>
                <a:latin typeface="Times New Roman"/>
              </a:rPr>
              <a:t>Показатели:</a:t>
            </a:r>
            <a:endParaRPr lang="ru-RU" sz="2150" b="1" spc="-1" dirty="0">
              <a:latin typeface="XO Oriel"/>
            </a:endParaRPr>
          </a:p>
          <a:p>
            <a:pPr marL="342900" indent="-342900">
              <a:buFontTx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Количество выданных займов субъектам МСП, реализующим проекты в сфере туризма </a:t>
            </a:r>
          </a:p>
          <a:p>
            <a:pPr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     (не менее </a:t>
            </a:r>
            <a:r>
              <a:rPr lang="ru-RU" sz="2150" b="1" spc="-1" dirty="0">
                <a:solidFill>
                  <a:srgbClr val="000000"/>
                </a:solidFill>
                <a:latin typeface="Times New Roman"/>
              </a:rPr>
              <a:t>50 займов</a:t>
            </a: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342900" indent="-342900">
              <a:buFontTx/>
              <a:buChar char="-"/>
              <a:defRPr/>
            </a:pP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Количество созданных кемпингов (не менее </a:t>
            </a:r>
            <a:r>
              <a:rPr lang="ru-RU" sz="2150" b="1" spc="-1" dirty="0">
                <a:solidFill>
                  <a:srgbClr val="000000"/>
                </a:solidFill>
                <a:latin typeface="Times New Roman"/>
              </a:rPr>
              <a:t>50 единиц</a:t>
            </a:r>
            <a:r>
              <a:rPr lang="ru-RU" sz="2150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171450" indent="-171450">
              <a:buFontTx/>
              <a:buChar char="-"/>
              <a:defRPr/>
            </a:pPr>
            <a:endParaRPr lang="ru-RU" sz="500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lang="ru-RU" b="1" i="1" spc="-1" dirty="0">
                <a:latin typeface="Times New Roman"/>
              </a:rPr>
              <a:t>Поступило: </a:t>
            </a:r>
            <a:r>
              <a:rPr lang="ru-RU" i="1" spc="-1" dirty="0">
                <a:latin typeface="Times New Roman"/>
              </a:rPr>
              <a:t>4 заявки на сумму 12 млн руб.</a:t>
            </a:r>
            <a:r>
              <a:rPr lang="ru-RU" b="1" i="1" spc="-1" dirty="0">
                <a:latin typeface="Times New Roman"/>
              </a:rPr>
              <a:t> Одобрено: </a:t>
            </a:r>
            <a:r>
              <a:rPr lang="ru-RU" i="1" spc="-1" dirty="0">
                <a:latin typeface="Times New Roman"/>
              </a:rPr>
              <a:t>4 заявки на сумму 12 млн руб. </a:t>
            </a:r>
          </a:p>
          <a:p>
            <a:pPr>
              <a:defRPr/>
            </a:pPr>
            <a:r>
              <a:rPr lang="ru-RU" b="1" i="1" spc="-1" dirty="0">
                <a:latin typeface="Times New Roman"/>
              </a:rPr>
              <a:t>Выдано: </a:t>
            </a:r>
            <a:r>
              <a:rPr lang="ru-RU" i="1" spc="-1" dirty="0">
                <a:latin typeface="Times New Roman"/>
              </a:rPr>
              <a:t>2 займа на сумму 6 млн руб.</a:t>
            </a:r>
            <a:r>
              <a:rPr lang="ru-RU" b="1" i="1" spc="-1" dirty="0">
                <a:latin typeface="Times New Roman"/>
              </a:rPr>
              <a:t> </a:t>
            </a:r>
          </a:p>
          <a:p>
            <a:pPr>
              <a:defRPr/>
            </a:pPr>
            <a:r>
              <a:rPr lang="ru-RU" b="1" i="1" spc="-1" dirty="0">
                <a:latin typeface="Times New Roman"/>
              </a:rPr>
              <a:t>Проекты реализуются: </a:t>
            </a:r>
            <a:r>
              <a:rPr lang="ru-RU" i="1" spc="-1" dirty="0" err="1">
                <a:latin typeface="Times New Roman"/>
              </a:rPr>
              <a:t>Селижаровский</a:t>
            </a:r>
            <a:r>
              <a:rPr lang="ru-RU" i="1" spc="-1" dirty="0">
                <a:latin typeface="Times New Roman"/>
              </a:rPr>
              <a:t> район, </a:t>
            </a:r>
            <a:r>
              <a:rPr lang="ru-RU" i="1" spc="-1" dirty="0" err="1">
                <a:latin typeface="Times New Roman"/>
              </a:rPr>
              <a:t>Осташковский</a:t>
            </a:r>
            <a:r>
              <a:rPr lang="ru-RU" i="1" spc="-1" dirty="0">
                <a:latin typeface="Times New Roman"/>
              </a:rPr>
              <a:t> район, Ржевский район – 2 заявки</a:t>
            </a:r>
          </a:p>
          <a:p>
            <a:pPr>
              <a:lnSpc>
                <a:spcPct val="90000"/>
              </a:lnSpc>
              <a:defRPr/>
            </a:pPr>
            <a:endParaRPr lang="ru-RU" b="1" i="1" spc="-1" dirty="0">
              <a:latin typeface="Times New Roman"/>
            </a:endParaRPr>
          </a:p>
          <a:p>
            <a:pPr>
              <a:defRPr/>
            </a:pPr>
            <a:endParaRPr lang="ru-RU" sz="2200" spc="-1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lang="ru-RU" sz="2200" spc="-1" dirty="0">
              <a:latin typeface="XO Oriel"/>
            </a:endParaRPr>
          </a:p>
        </p:txBody>
      </p:sp>
      <p:pic>
        <p:nvPicPr>
          <p:cNvPr id="21511" name="Рисунок 10">
            <a:extLst>
              <a:ext uri="{FF2B5EF4-FFF2-40B4-BE49-F238E27FC236}">
                <a16:creationId xmlns:a16="http://schemas.microsoft.com/office/drawing/2014/main" xmlns="" id="{EF670825-C8C2-A28B-F48F-F70826CD9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5" t="11308" r="19354" b="3552"/>
          <a:stretch>
            <a:fillRect/>
          </a:stretch>
        </p:blipFill>
        <p:spPr bwMode="auto">
          <a:xfrm>
            <a:off x="11291888" y="92075"/>
            <a:ext cx="7921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19443</TotalTime>
  <Words>2063</Words>
  <Application>Microsoft Office PowerPoint</Application>
  <PresentationFormat>Произвольный</PresentationFormat>
  <Paragraphs>480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СВЕТЛАНА</cp:lastModifiedBy>
  <cp:revision>1669</cp:revision>
  <cp:lastPrinted>2022-05-18T06:35:50Z</cp:lastPrinted>
  <dcterms:created xsi:type="dcterms:W3CDTF">2016-06-06T10:50:36Z</dcterms:created>
  <dcterms:modified xsi:type="dcterms:W3CDTF">2022-06-07T13:52:00Z</dcterms:modified>
</cp:coreProperties>
</file>